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F"/>
    <a:srgbClr val="626064"/>
    <a:srgbClr val="403F41"/>
    <a:srgbClr val="009DD9"/>
    <a:srgbClr val="D7D6D8"/>
    <a:srgbClr val="434244"/>
    <a:srgbClr val="ABAAAC"/>
    <a:srgbClr val="3F3E40"/>
    <a:srgbClr val="C5C4C6"/>
    <a:srgbClr val="8C8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029" autoAdjust="0"/>
    <p:restoredTop sz="95332" autoAdjust="0"/>
  </p:normalViewPr>
  <p:slideViewPr>
    <p:cSldViewPr snapToGrid="0" snapToObjects="1" showGuides="1">
      <p:cViewPr>
        <p:scale>
          <a:sx n="64" d="100"/>
          <a:sy n="64" d="100"/>
        </p:scale>
        <p:origin x="129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min( RPO, RTO)</c:v>
                </c:pt>
              </c:strCache>
            </c:strRef>
          </c:tx>
          <c:spPr>
            <a:ln w="34925" cap="rnd">
              <a:solidFill>
                <a:srgbClr val="00B0EF"/>
              </a:solidFill>
              <a:round/>
            </a:ln>
            <a:effectLst>
              <a:softEdge rad="0"/>
            </a:effectLst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&lt; сек</c:v>
                </c:pt>
                <c:pt idx="3">
                  <c:v>&lt; мин</c:v>
                </c:pt>
                <c:pt idx="6">
                  <c:v>&lt; часа</c:v>
                </c:pt>
                <c:pt idx="9">
                  <c:v>&lt; суток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10000000</c:v>
                </c:pt>
                <c:pt idx="1">
                  <c:v>5000000</c:v>
                </c:pt>
                <c:pt idx="2">
                  <c:v>2500000</c:v>
                </c:pt>
                <c:pt idx="3">
                  <c:v>1250000</c:v>
                </c:pt>
                <c:pt idx="4">
                  <c:v>625000</c:v>
                </c:pt>
                <c:pt idx="5">
                  <c:v>312500</c:v>
                </c:pt>
                <c:pt idx="6">
                  <c:v>156250</c:v>
                </c:pt>
                <c:pt idx="7">
                  <c:v>78125</c:v>
                </c:pt>
                <c:pt idx="8">
                  <c:v>39062.5</c:v>
                </c:pt>
                <c:pt idx="9">
                  <c:v>19531.25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01E-9D4E-A624-0D59CD31A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716784"/>
        <c:axId val="1702728208"/>
      </c:lineChart>
      <c:catAx>
        <c:axId val="17027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02728208"/>
        <c:crosses val="autoZero"/>
        <c:auto val="1"/>
        <c:lblAlgn val="ctr"/>
        <c:lblOffset val="100"/>
        <c:noMultiLvlLbl val="0"/>
      </c:catAx>
      <c:valAx>
        <c:axId val="170272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62606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02716784"/>
        <c:crosses val="autoZero"/>
        <c:crossBetween val="between"/>
        <c:majorUnit val="4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79CF1-B6B3-44C3-9281-A6D71DB90B0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BD126-17F0-441F-9C28-003E8A654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5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90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2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88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6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9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86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3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58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74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01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9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7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9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2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8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кто-то строит сарай для дров на своем участке, вряд ли ему придет в голову мысль позвать архитектора – постройка сарая для дров занятие сравнительно простое и с ним справится любой человек умеющий использовать свой интеллект и имеющий достаточно прямые руки. Но когда речь заходит о постройке чего-нибудь посложнее, например — септика и подключения его к санузлу в загородном доме, тут уже требуются специалисты, которые понимают КАК это строить, из каких компонентов оно состоит и какие требования предъявляются к этой постройке, поскольку это уже инженерное сооружение.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строят что-то посерьезней, то здание всегда проходит сначала этап проектирования, который выполняется архитектором, и результатом этого этапа становится архитектурный проект —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архитектурных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постройки этого здания. И работа архитектора может стоить дороже, чем работа любого другого специалиста на стройке.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 же самое касается и информационных систем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кто-то делает себе сайт-визитку, где размещает свое резюме, вряд ли ему потребуется помощь ИТ Архитектора, но когда речь идет об информационной системе, от которой будет зависеть эффективность или успех бизнеса, без проектирования ИТ архитектуры и без ИТ архитектора здесь не обойтись.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/>
              <a:t>совокупность всех решений об организации ИТ систем, включающая в себя описание ИТ ресурсов, их структурных компонентов и правил взаимодействия между ними. Такие решения описываются в виде определенных представлений или моделей</a:t>
            </a:r>
            <a:r>
              <a:rPr lang="en-US" dirty="0"/>
              <a:t>. </a:t>
            </a:r>
            <a:r>
              <a:rPr lang="ru-RU" dirty="0"/>
              <a:t>Традиционно в ИТ архитектуре выделяют ракурс приложений (прикладная архитектура) и технологический ракурс (технологическая архитектура или описание инфраструктурных решений).</a:t>
            </a:r>
          </a:p>
          <a:p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ИТ архитектуры – 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понизить сложность выполнения ИТ функции в компании для </a:t>
            </a:r>
            <a:r>
              <a:rPr lang="ru-RU" sz="1200" dirty="0"/>
              <a:t>непрерывного обеспечения потребностей бизнеса и устойчивого развития всего комплекса информационных систем. ИТ Архитектура позволяет сделать весь ИТ ландшафт компании управляемым и контролируемым.</a:t>
            </a:r>
          </a:p>
          <a:p>
            <a:endParaRPr lang="ru-RU" sz="1200" dirty="0"/>
          </a:p>
          <a:p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Архитектура бывает</a:t>
            </a:r>
            <a:r>
              <a:rPr lang="en-US" sz="11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/>
              <a:t>Информационная</a:t>
            </a:r>
            <a:r>
              <a:rPr lang="ru-RU" sz="1200" dirty="0"/>
              <a:t> — набор методик и инструментов, описывающий информационную модель предприятия – ключевые бизнес-сущности, их связи и атрибуты, а также информационные потоки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b="1" dirty="0"/>
              <a:t>Прикладная </a:t>
            </a:r>
            <a:r>
              <a:rPr lang="ru-RU" sz="1200" dirty="0"/>
              <a:t>— совокупность программных продуктов и интерфейсов между ними. Делится на два направления: область разработки прикладных систем и портфель прикладных систем.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Технологическая </a:t>
            </a:r>
            <a:r>
              <a:rPr lang="ru-RU" sz="1200" dirty="0"/>
              <a:t> — совокупность программно-аппаратных средств, методов и стандартов, обеспечивающих эффективное функционирование приложений. Описывает полное представление инфраструктуры предприятия:  центры обработки данных, системы управления инфраструктурой (вычислительные мощности, сети, системы хранения данных, системы виртуализации), системное ПО, средства обеспечения безопасности;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D126-17F0-441F-9C28-003E8A654B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7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33EC6EC-82EF-8649-8922-54C22768A605}"/>
              </a:ext>
            </a:extLst>
          </p:cNvPr>
          <p:cNvSpPr/>
          <p:nvPr userDrawn="1"/>
        </p:nvSpPr>
        <p:spPr>
          <a:xfrm>
            <a:off x="1944914" y="1222342"/>
            <a:ext cx="10243911" cy="373550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0E8FC0E-A607-DD4A-98B5-56F2235E1A48}"/>
              </a:ext>
            </a:extLst>
          </p:cNvPr>
          <p:cNvSpPr/>
          <p:nvPr userDrawn="1"/>
        </p:nvSpPr>
        <p:spPr>
          <a:xfrm>
            <a:off x="2073645" y="1352213"/>
            <a:ext cx="10115180" cy="34757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7CD6F4B-C62A-A343-92C4-8D682287966A}"/>
              </a:ext>
            </a:extLst>
          </p:cNvPr>
          <p:cNvSpPr/>
          <p:nvPr userDrawn="1"/>
        </p:nvSpPr>
        <p:spPr>
          <a:xfrm>
            <a:off x="2073645" y="1355062"/>
            <a:ext cx="2161748" cy="4134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E94C18-AED0-F446-B0FA-0F547EA6728F}"/>
              </a:ext>
            </a:extLst>
          </p:cNvPr>
          <p:cNvSpPr/>
          <p:nvPr userDrawn="1"/>
        </p:nvSpPr>
        <p:spPr>
          <a:xfrm rot="5400000">
            <a:off x="4500408" y="2228099"/>
            <a:ext cx="51882" cy="23865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6109A-60F9-C64E-8DB2-EEDBC184FE01}"/>
              </a:ext>
            </a:extLst>
          </p:cNvPr>
          <p:cNvSpPr txBox="1"/>
          <p:nvPr userDrawn="1"/>
        </p:nvSpPr>
        <p:spPr>
          <a:xfrm>
            <a:off x="3316439" y="5410496"/>
            <a:ext cx="37826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>
                    <a:alpha val="2890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 – ЦИФРОВЫЕ РЕШЕНИЯ</a:t>
            </a:r>
            <a:endParaRPr lang="en-US" sz="1400" dirty="0">
              <a:solidFill>
                <a:schemeClr val="bg1">
                  <a:alpha val="28902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B263D-D880-0C4C-948A-657FAB5DED98}"/>
              </a:ext>
            </a:extLst>
          </p:cNvPr>
          <p:cNvSpPr txBox="1"/>
          <p:nvPr userDrawn="1"/>
        </p:nvSpPr>
        <p:spPr>
          <a:xfrm>
            <a:off x="3316439" y="5687148"/>
            <a:ext cx="17745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>
                    <a:alpha val="28902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ДИРЕКЦИЯ 1С, 2021</a:t>
            </a:r>
            <a:endParaRPr lang="en-US" sz="1400" dirty="0">
              <a:solidFill>
                <a:schemeClr val="bg1">
                  <a:alpha val="28902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>
            <a:extLst>
              <a:ext uri="{FF2B5EF4-FFF2-40B4-BE49-F238E27FC236}">
                <a16:creationId xmlns:a16="http://schemas.microsoft.com/office/drawing/2014/main" id="{1FDF8611-7F73-E843-80D6-5A93EA49AFBC}"/>
              </a:ext>
            </a:extLst>
          </p:cNvPr>
          <p:cNvSpPr/>
          <p:nvPr userDrawn="1"/>
        </p:nvSpPr>
        <p:spPr>
          <a:xfrm>
            <a:off x="832995" y="800100"/>
            <a:ext cx="51822" cy="695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EF484EB-F20D-774F-9AD8-545F6197F8F2}"/>
              </a:ext>
            </a:extLst>
          </p:cNvPr>
          <p:cNvCxnSpPr/>
          <p:nvPr userDrawn="1"/>
        </p:nvCxnSpPr>
        <p:spPr>
          <a:xfrm>
            <a:off x="11517813" y="6483410"/>
            <a:ext cx="0" cy="10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8B4C00-0B58-8A4E-979E-9C2D47F62340}"/>
              </a:ext>
            </a:extLst>
          </p:cNvPr>
          <p:cNvSpPr/>
          <p:nvPr userDrawn="1"/>
        </p:nvSpPr>
        <p:spPr>
          <a:xfrm>
            <a:off x="11629697" y="6452156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l"/>
              <a:t>‹#›</a:t>
            </a:fld>
            <a:endParaRPr lang="ru-RU" sz="1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LogoRus">
            <a:extLst>
              <a:ext uri="{FF2B5EF4-FFF2-40B4-BE49-F238E27FC236}">
                <a16:creationId xmlns:a16="http://schemas.microsoft.com/office/drawing/2014/main" id="{AA5E4543-9B77-654B-9DD1-1A3ACE7A8E73}"/>
              </a:ext>
            </a:extLst>
          </p:cNvPr>
          <p:cNvSpPr/>
          <p:nvPr userDrawn="1"/>
        </p:nvSpPr>
        <p:spPr>
          <a:xfrm>
            <a:off x="7246933" y="6448289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Газпром нефть</a:t>
            </a:r>
          </a:p>
        </p:txBody>
      </p:sp>
    </p:spTree>
    <p:extLst>
      <p:ext uri="{BB962C8B-B14F-4D97-AF65-F5344CB8AC3E}">
        <p14:creationId xmlns:p14="http://schemas.microsoft.com/office/powerpoint/2010/main" val="393666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A4A3A4"/>
          </p15:clr>
        </p15:guide>
        <p15:guide id="2" pos="7106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3805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>
            <a:extLst>
              <a:ext uri="{FF2B5EF4-FFF2-40B4-BE49-F238E27FC236}">
                <a16:creationId xmlns:a16="http://schemas.microsoft.com/office/drawing/2014/main" id="{1FDF8611-7F73-E843-80D6-5A93EA49AFBC}"/>
              </a:ext>
            </a:extLst>
          </p:cNvPr>
          <p:cNvSpPr/>
          <p:nvPr userDrawn="1"/>
        </p:nvSpPr>
        <p:spPr>
          <a:xfrm>
            <a:off x="0" y="800100"/>
            <a:ext cx="874713" cy="2939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EF484EB-F20D-774F-9AD8-545F6197F8F2}"/>
              </a:ext>
            </a:extLst>
          </p:cNvPr>
          <p:cNvCxnSpPr/>
          <p:nvPr userDrawn="1"/>
        </p:nvCxnSpPr>
        <p:spPr>
          <a:xfrm>
            <a:off x="11517813" y="6483410"/>
            <a:ext cx="0" cy="10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8B4C00-0B58-8A4E-979E-9C2D47F62340}"/>
              </a:ext>
            </a:extLst>
          </p:cNvPr>
          <p:cNvSpPr/>
          <p:nvPr userDrawn="1"/>
        </p:nvSpPr>
        <p:spPr>
          <a:xfrm>
            <a:off x="11629697" y="6452156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l"/>
              <a:t>‹#›</a:t>
            </a:fld>
            <a:endParaRPr lang="ru-RU" sz="1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LogoRus">
            <a:extLst>
              <a:ext uri="{FF2B5EF4-FFF2-40B4-BE49-F238E27FC236}">
                <a16:creationId xmlns:a16="http://schemas.microsoft.com/office/drawing/2014/main" id="{AA5E4543-9B77-654B-9DD1-1A3ACE7A8E73}"/>
              </a:ext>
            </a:extLst>
          </p:cNvPr>
          <p:cNvSpPr/>
          <p:nvPr userDrawn="1"/>
        </p:nvSpPr>
        <p:spPr>
          <a:xfrm>
            <a:off x="7246933" y="6448289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Газпром нефть</a:t>
            </a:r>
          </a:p>
        </p:txBody>
      </p:sp>
    </p:spTree>
    <p:extLst>
      <p:ext uri="{BB962C8B-B14F-4D97-AF65-F5344CB8AC3E}">
        <p14:creationId xmlns:p14="http://schemas.microsoft.com/office/powerpoint/2010/main" val="4081152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A4A3A4"/>
          </p15:clr>
        </p15:guide>
        <p15:guide id="2" pos="7106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3805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EF484EB-F20D-774F-9AD8-545F6197F8F2}"/>
              </a:ext>
            </a:extLst>
          </p:cNvPr>
          <p:cNvCxnSpPr/>
          <p:nvPr userDrawn="1"/>
        </p:nvCxnSpPr>
        <p:spPr>
          <a:xfrm>
            <a:off x="11517813" y="6483410"/>
            <a:ext cx="0" cy="10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8B4C00-0B58-8A4E-979E-9C2D47F62340}"/>
              </a:ext>
            </a:extLst>
          </p:cNvPr>
          <p:cNvSpPr/>
          <p:nvPr userDrawn="1"/>
        </p:nvSpPr>
        <p:spPr>
          <a:xfrm>
            <a:off x="11629697" y="6452156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l"/>
              <a:t>‹#›</a:t>
            </a:fld>
            <a:endParaRPr lang="ru-RU" sz="1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LogoRus">
            <a:extLst>
              <a:ext uri="{FF2B5EF4-FFF2-40B4-BE49-F238E27FC236}">
                <a16:creationId xmlns:a16="http://schemas.microsoft.com/office/drawing/2014/main" id="{AA5E4543-9B77-654B-9DD1-1A3ACE7A8E73}"/>
              </a:ext>
            </a:extLst>
          </p:cNvPr>
          <p:cNvSpPr/>
          <p:nvPr userDrawn="1"/>
        </p:nvSpPr>
        <p:spPr>
          <a:xfrm>
            <a:off x="7246933" y="6448289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Газпром нефть</a:t>
            </a:r>
          </a:p>
        </p:txBody>
      </p:sp>
    </p:spTree>
    <p:extLst>
      <p:ext uri="{BB962C8B-B14F-4D97-AF65-F5344CB8AC3E}">
        <p14:creationId xmlns:p14="http://schemas.microsoft.com/office/powerpoint/2010/main" val="383270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A4A3A4"/>
          </p15:clr>
        </p15:guide>
        <p15:guide id="2" pos="7106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3805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7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1B6AAC2-CF5A-B240-B46B-223D8D5354F8}"/>
              </a:ext>
            </a:extLst>
          </p:cNvPr>
          <p:cNvSpPr txBox="1"/>
          <p:nvPr/>
        </p:nvSpPr>
        <p:spPr>
          <a:xfrm>
            <a:off x="3333299" y="2227830"/>
            <a:ext cx="74890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КЛАСТЕР </a:t>
            </a:r>
            <a:r>
              <a:rPr lang="en" sz="32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POSTGRESQL </a:t>
            </a:r>
            <a:br>
              <a:rPr lang="en" sz="32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B0EF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НА </a:t>
            </a:r>
            <a:r>
              <a:rPr lang="en" sz="3200" dirty="0">
                <a:solidFill>
                  <a:srgbClr val="00B0EF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ASTRA LINUX </a:t>
            </a:r>
            <a:r>
              <a:rPr lang="ru-RU" sz="3200" dirty="0">
                <a:solidFill>
                  <a:srgbClr val="00B0EF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ДЛЯ БАЗ 1С</a:t>
            </a:r>
            <a:endParaRPr lang="en-US" sz="3200" dirty="0">
              <a:solidFill>
                <a:srgbClr val="00B0EF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DE0B67-C139-9D41-AC89-9ACCACFE2A50}"/>
              </a:ext>
            </a:extLst>
          </p:cNvPr>
          <p:cNvSpPr txBox="1"/>
          <p:nvPr/>
        </p:nvSpPr>
        <p:spPr>
          <a:xfrm>
            <a:off x="3333064" y="3845303"/>
            <a:ext cx="11557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ПУЧКОВ В.В.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A7342-CFF2-2046-81B5-2058CDE7978F}"/>
              </a:ext>
            </a:extLst>
          </p:cNvPr>
          <p:cNvSpPr txBox="1"/>
          <p:nvPr/>
        </p:nvSpPr>
        <p:spPr>
          <a:xfrm>
            <a:off x="3333064" y="4161186"/>
            <a:ext cx="33701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НАПРАВЛЕНИЯ СУБД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6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9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COROSYNC/PACEMAKER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8FE71-FC68-DB4A-AB37-3E3051AF12D0}"/>
              </a:ext>
            </a:extLst>
          </p:cNvPr>
          <p:cNvSpPr txBox="1"/>
          <p:nvPr/>
        </p:nvSpPr>
        <p:spPr>
          <a:xfrm>
            <a:off x="1026296" y="2166768"/>
            <a:ext cx="4175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Надёжное решение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E0FC0-9A05-FB43-8697-602D2D11289B}"/>
              </a:ext>
            </a:extLst>
          </p:cNvPr>
          <p:cNvSpPr txBox="1"/>
          <p:nvPr/>
        </p:nvSpPr>
        <p:spPr>
          <a:xfrm>
            <a:off x="1026296" y="3261050"/>
            <a:ext cx="41752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нужны внешние компоненты, нет дополнительных точек отказа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CC491-36A5-524A-A593-999B1B1F6CA0}"/>
              </a:ext>
            </a:extLst>
          </p:cNvPr>
          <p:cNvSpPr txBox="1"/>
          <p:nvPr/>
        </p:nvSpPr>
        <p:spPr>
          <a:xfrm>
            <a:off x="6092971" y="2166768"/>
            <a:ext cx="45050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репозиторию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7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9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COROSYNC/PACEMAKER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0A09AFD-1BDB-D945-9F89-C87011947D89}"/>
              </a:ext>
            </a:extLst>
          </p:cNvPr>
          <p:cNvGrpSpPr/>
          <p:nvPr/>
        </p:nvGrpSpPr>
        <p:grpSpPr>
          <a:xfrm>
            <a:off x="1161207" y="1736520"/>
            <a:ext cx="5181973" cy="2335265"/>
            <a:chOff x="874713" y="1607148"/>
            <a:chExt cx="5114925" cy="230505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2280D41-E4F8-0649-963B-60EB41C381D4}"/>
                </a:ext>
              </a:extLst>
            </p:cNvPr>
            <p:cNvSpPr/>
            <p:nvPr/>
          </p:nvSpPr>
          <p:spPr>
            <a:xfrm>
              <a:off x="874713" y="1607148"/>
              <a:ext cx="5114925" cy="2305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Объект 3">
              <a:extLst>
                <a:ext uri="{FF2B5EF4-FFF2-40B4-BE49-F238E27FC236}">
                  <a16:creationId xmlns:a16="http://schemas.microsoft.com/office/drawing/2014/main" id="{35E0F470-4DA0-F746-83A4-121876947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713" y="1607148"/>
              <a:ext cx="5114925" cy="2305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10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9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COROSYNC/PACEMAKER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E81BB8C-34F7-2E4F-B7BB-297CB1033B3E}"/>
              </a:ext>
            </a:extLst>
          </p:cNvPr>
          <p:cNvSpPr txBox="1">
            <a:spLocks/>
          </p:cNvSpPr>
          <p:nvPr/>
        </p:nvSpPr>
        <p:spPr>
          <a:xfrm>
            <a:off x="6550702" y="4542020"/>
            <a:ext cx="5033913" cy="18204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что?</a:t>
            </a: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собственно, </a:t>
            </a:r>
            <a:r>
              <a:rPr lang="ru-RU" sz="3600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всё.</a:t>
            </a:r>
          </a:p>
          <a:p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A407838-6F01-EF48-9396-DB791F1932AD}"/>
              </a:ext>
            </a:extLst>
          </p:cNvPr>
          <p:cNvGrpSpPr/>
          <p:nvPr/>
        </p:nvGrpSpPr>
        <p:grpSpPr>
          <a:xfrm>
            <a:off x="1161207" y="1736520"/>
            <a:ext cx="5181973" cy="2335265"/>
            <a:chOff x="874713" y="1607148"/>
            <a:chExt cx="5114925" cy="23050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9CCC3B8-919D-2C41-80FB-35DF8A06ED3C}"/>
                </a:ext>
              </a:extLst>
            </p:cNvPr>
            <p:cNvSpPr/>
            <p:nvPr/>
          </p:nvSpPr>
          <p:spPr>
            <a:xfrm>
              <a:off x="874713" y="1607148"/>
              <a:ext cx="5114925" cy="2305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Объект 3">
              <a:extLst>
                <a:ext uri="{FF2B5EF4-FFF2-40B4-BE49-F238E27FC236}">
                  <a16:creationId xmlns:a16="http://schemas.microsoft.com/office/drawing/2014/main" id="{00F477A0-08AA-C54B-9D92-521BDA1C1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713" y="1607148"/>
              <a:ext cx="5114925" cy="2305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92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9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COROSYNC/PACEMAKER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2806E43-5C68-BB46-B4D6-DC099CF9C9F3}"/>
              </a:ext>
            </a:extLst>
          </p:cNvPr>
          <p:cNvSpPr txBox="1">
            <a:spLocks/>
          </p:cNvSpPr>
          <p:nvPr/>
        </p:nvSpPr>
        <p:spPr>
          <a:xfrm>
            <a:off x="7815158" y="1796154"/>
            <a:ext cx="3592356" cy="951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</a:t>
            </a: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PostgreSQL </a:t>
            </a:r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обеих серверах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34B4F71-713A-DF47-9C60-76B9A717E88C}"/>
              </a:ext>
            </a:extLst>
          </p:cNvPr>
          <p:cNvSpPr txBox="1">
            <a:spLocks/>
          </p:cNvSpPr>
          <p:nvPr/>
        </p:nvSpPr>
        <p:spPr>
          <a:xfrm>
            <a:off x="7815158" y="2875772"/>
            <a:ext cx="3592356" cy="553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Настроить репликацию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67800D2-1DDB-7949-9F21-0ED6B0C75584}"/>
              </a:ext>
            </a:extLst>
          </p:cNvPr>
          <p:cNvSpPr txBox="1">
            <a:spLocks/>
          </p:cNvSpPr>
          <p:nvPr/>
        </p:nvSpPr>
        <p:spPr>
          <a:xfrm>
            <a:off x="7815158" y="3577482"/>
            <a:ext cx="3592356" cy="553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Запретить </a:t>
            </a:r>
            <a:b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автозапуск службы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E55C37B-967B-484C-A8B3-F21D8947C231}"/>
              </a:ext>
            </a:extLst>
          </p:cNvPr>
          <p:cNvSpPr txBox="1">
            <a:spLocks/>
          </p:cNvSpPr>
          <p:nvPr/>
        </p:nvSpPr>
        <p:spPr>
          <a:xfrm>
            <a:off x="7815158" y="4689845"/>
            <a:ext cx="3592356" cy="553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Настроить кластер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4E1CD00-FB24-E24E-A366-8036A267DB48}"/>
              </a:ext>
            </a:extLst>
          </p:cNvPr>
          <p:cNvGrpSpPr/>
          <p:nvPr/>
        </p:nvGrpSpPr>
        <p:grpSpPr>
          <a:xfrm>
            <a:off x="1161207" y="1736520"/>
            <a:ext cx="5181973" cy="2335265"/>
            <a:chOff x="874713" y="1607148"/>
            <a:chExt cx="5114925" cy="230505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A126631-817A-3940-A94B-EB4A73A7583A}"/>
                </a:ext>
              </a:extLst>
            </p:cNvPr>
            <p:cNvSpPr/>
            <p:nvPr/>
          </p:nvSpPr>
          <p:spPr>
            <a:xfrm>
              <a:off x="874713" y="1607148"/>
              <a:ext cx="5114925" cy="2305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Объект 3">
              <a:extLst>
                <a:ext uri="{FF2B5EF4-FFF2-40B4-BE49-F238E27FC236}">
                  <a16:creationId xmlns:a16="http://schemas.microsoft.com/office/drawing/2014/main" id="{9FE96DD5-BB03-B94B-A841-D7B432160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713" y="1607148"/>
              <a:ext cx="5114925" cy="2305050"/>
            </a:xfrm>
            <a:prstGeom prst="rect">
              <a:avLst/>
            </a:prstGeom>
          </p:spPr>
        </p:pic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id="{00FA351D-8FF8-6E49-B281-C68FADA927FF}"/>
              </a:ext>
            </a:extLst>
          </p:cNvPr>
          <p:cNvSpPr/>
          <p:nvPr/>
        </p:nvSpPr>
        <p:spPr>
          <a:xfrm>
            <a:off x="6985237" y="1884422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BBEEE08-A9E1-AB44-AD84-3FDEE6BE73D6}"/>
              </a:ext>
            </a:extLst>
          </p:cNvPr>
          <p:cNvSpPr/>
          <p:nvPr/>
        </p:nvSpPr>
        <p:spPr>
          <a:xfrm>
            <a:off x="6985237" y="2796594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780E137-2ED2-D34C-B3A3-0331472CB218}"/>
              </a:ext>
            </a:extLst>
          </p:cNvPr>
          <p:cNvSpPr/>
          <p:nvPr/>
        </p:nvSpPr>
        <p:spPr>
          <a:xfrm>
            <a:off x="6985237" y="3708766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EC6DFAC-A7B4-E542-8B31-4EA98BE1A312}"/>
              </a:ext>
            </a:extLst>
          </p:cNvPr>
          <p:cNvSpPr/>
          <p:nvPr/>
        </p:nvSpPr>
        <p:spPr>
          <a:xfrm>
            <a:off x="6985237" y="4620937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327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9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COROSYNC/PACEMAKER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F69715-9B64-5946-A8F7-20DBF93D9B2A}"/>
              </a:ext>
            </a:extLst>
          </p:cNvPr>
          <p:cNvSpPr txBox="1">
            <a:spLocks/>
          </p:cNvSpPr>
          <p:nvPr/>
        </p:nvSpPr>
        <p:spPr>
          <a:xfrm>
            <a:off x="1026296" y="1629696"/>
            <a:ext cx="10696012" cy="3598608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1: &lt;node1&gt;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attributes master-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=1001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2: &lt;node2&gt;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attributes master-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primitive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pgsqlms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params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bindir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="/opt/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pgpro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/1c-10/bin"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pgdata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="/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/10/data"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recovery_template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="/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pgcluster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/10/data/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recovery.conf.pcmk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           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start interval=0 timeout=60s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stop interval=0 timeout=60s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promote interval=0 timeout=60s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demote interval=0 timeout=120s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monitor interval=30s role=Master timeout=300s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monitor interval=32s role=Slave timeout=300s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notify interval=0 timeout=60s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primitive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rsc_stonith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stonith:external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params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sbd_device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="/dev/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sde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params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pcmk_delay_max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=15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monitor interval=15 on-fail=restart timeout=20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primitive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rsc_vip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IPaddr2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params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=&lt;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virtual_ip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cidr_netmask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=24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start interval=0s timeout=20s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stop interval=0s timeout=20s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op monitor interval=10s</a:t>
            </a:r>
            <a:endParaRPr lang="ru-RU" sz="1200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-clone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meta notify=true target-role=Master master-max=1 master-node-max=1 clone-max=2 clone-node-max=1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 cli-prefer-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-clone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-clone role=Started inf: &lt;node1&gt;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colocation colocation-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rsc_ip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-clone-INFINITY inf: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rsc_vip:Started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rsc_pgsqld-clone:Master</a:t>
            </a:r>
            <a:endParaRPr lang="en-US" sz="1200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order-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-clone-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rsc_ip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-Mandatory Mandatory: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rsc_pgsqld-clone:promote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rsc_vip:start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symmetrical=false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order-rsc_pgsqld-clone-rsc_ip-Mandatory-1 Mandatory: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rsc_pgsqld-clone:demote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rsc_vip:stop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symmetrical=false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property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cib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-bootstrap-options: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have-watchdog=true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dc-version=1.1.16-94ff4df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cluster-infrastructure=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corosync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cluster-name=&lt;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cluster_name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stonith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-enabled=true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stonith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-timeout=170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no-quorum-policy=ignore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maintenance-mode=false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last-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lrm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-refresh=1624517914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rsc_defaults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rsc_defaults</a:t>
            </a: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-options: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resource-stickiness=10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migration-threshold=3</a:t>
            </a:r>
            <a:endParaRPr lang="ru-RU" sz="1200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3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9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COROSYNC/PACEMAKER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54A9631-0A99-4E4C-9F9E-6B01BCAF58BD}"/>
              </a:ext>
            </a:extLst>
          </p:cNvPr>
          <p:cNvSpPr txBox="1">
            <a:spLocks/>
          </p:cNvSpPr>
          <p:nvPr/>
        </p:nvSpPr>
        <p:spPr>
          <a:xfrm>
            <a:off x="1026296" y="1596702"/>
            <a:ext cx="10406062" cy="2194453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$PGDATA/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recovery.conf.pcmk</a:t>
            </a:r>
            <a:endParaRPr lang="en-US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standby_mode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on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recovery_target_timeline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'latest'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primary_conninfo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'host=&lt;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virtual_ip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port=5432 user=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db_repl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application_name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=&lt;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node_name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&gt;‘</a:t>
            </a:r>
            <a:r>
              <a:rPr lang="ru-RU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no replication slots!! </a:t>
            </a:r>
          </a:p>
          <a:p>
            <a:pPr marL="0" indent="0">
              <a:buNone/>
            </a:pPr>
            <a:endParaRPr lang="ru-RU" sz="1800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2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9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COROSYNC/PACEMAKER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5263DB7-245E-4745-8F64-2E554E16711C}"/>
              </a:ext>
            </a:extLst>
          </p:cNvPr>
          <p:cNvGrpSpPr/>
          <p:nvPr/>
        </p:nvGrpSpPr>
        <p:grpSpPr>
          <a:xfrm>
            <a:off x="3676597" y="1596449"/>
            <a:ext cx="6056848" cy="4880866"/>
            <a:chOff x="2823273" y="1600742"/>
            <a:chExt cx="6523927" cy="525725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6BEAE56-638C-9949-B251-F3BD4749733D}"/>
                </a:ext>
              </a:extLst>
            </p:cNvPr>
            <p:cNvSpPr/>
            <p:nvPr/>
          </p:nvSpPr>
          <p:spPr>
            <a:xfrm>
              <a:off x="2823273" y="1600742"/>
              <a:ext cx="2857999" cy="3600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90C1B8B-CC6C-1E4B-A307-CF7F526D1E43}"/>
                </a:ext>
              </a:extLst>
            </p:cNvPr>
            <p:cNvSpPr/>
            <p:nvPr/>
          </p:nvSpPr>
          <p:spPr>
            <a:xfrm>
              <a:off x="6360949" y="1600742"/>
              <a:ext cx="2986251" cy="3600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5F66DD1-F8E7-DC4F-AD98-AB0F10C0CEE8}"/>
                </a:ext>
              </a:extLst>
            </p:cNvPr>
            <p:cNvSpPr/>
            <p:nvPr/>
          </p:nvSpPr>
          <p:spPr>
            <a:xfrm>
              <a:off x="3287969" y="5462250"/>
              <a:ext cx="1598823" cy="139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408ECE4-8AEF-9E47-B8BA-076FD00C629A}"/>
                </a:ext>
              </a:extLst>
            </p:cNvPr>
            <p:cNvSpPr/>
            <p:nvPr/>
          </p:nvSpPr>
          <p:spPr>
            <a:xfrm>
              <a:off x="6900598" y="5462250"/>
              <a:ext cx="1598823" cy="139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B62AAD-C425-5C48-AC85-9067C5805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554" y="1540782"/>
            <a:ext cx="7274891" cy="4936533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80257FF-399C-E64B-A8C7-8A16BD2E125A}"/>
              </a:ext>
            </a:extLst>
          </p:cNvPr>
          <p:cNvSpPr/>
          <p:nvPr/>
        </p:nvSpPr>
        <p:spPr>
          <a:xfrm>
            <a:off x="1516489" y="2098950"/>
            <a:ext cx="1568848" cy="3597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Кластер 1С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22B9E26-FEBD-F941-837D-C9B367474C2D}"/>
              </a:ext>
            </a:extLst>
          </p:cNvPr>
          <p:cNvSpPr/>
          <p:nvPr/>
        </p:nvSpPr>
        <p:spPr>
          <a:xfrm>
            <a:off x="1516489" y="3605336"/>
            <a:ext cx="1970292" cy="3597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Кластер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Corosync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3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9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COROSYNC/PACEMAKER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9374B3C-8CBB-E142-B746-64C96BA3B702}"/>
              </a:ext>
            </a:extLst>
          </p:cNvPr>
          <p:cNvSpPr txBox="1">
            <a:spLocks/>
          </p:cNvSpPr>
          <p:nvPr/>
        </p:nvSpPr>
        <p:spPr>
          <a:xfrm>
            <a:off x="1066052" y="1424496"/>
            <a:ext cx="10006139" cy="762114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pcs resource move 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rsc_pgsqld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-clone &lt;node2&gt;</a:t>
            </a:r>
            <a:endParaRPr lang="ru-RU" sz="1800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C562031-0FFC-4147-B077-8ACCE889698E}"/>
              </a:ext>
            </a:extLst>
          </p:cNvPr>
          <p:cNvSpPr txBox="1">
            <a:spLocks/>
          </p:cNvSpPr>
          <p:nvPr/>
        </p:nvSpPr>
        <p:spPr>
          <a:xfrm>
            <a:off x="2808267" y="3047943"/>
            <a:ext cx="7687455" cy="762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Перезапуск 1С не требуется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4A10C22-2F8F-374D-BB5C-6097757836DF}"/>
              </a:ext>
            </a:extLst>
          </p:cNvPr>
          <p:cNvSpPr txBox="1">
            <a:spLocks/>
          </p:cNvSpPr>
          <p:nvPr/>
        </p:nvSpPr>
        <p:spPr>
          <a:xfrm>
            <a:off x="2808267" y="4041856"/>
            <a:ext cx="7687455" cy="762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Теряются только незавершённые транзакции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6C8A20A-B76F-EC46-B433-9679E847F1A7}"/>
              </a:ext>
            </a:extLst>
          </p:cNvPr>
          <p:cNvGrpSpPr/>
          <p:nvPr/>
        </p:nvGrpSpPr>
        <p:grpSpPr>
          <a:xfrm>
            <a:off x="1930585" y="2973223"/>
            <a:ext cx="535289" cy="535289"/>
            <a:chOff x="6580638" y="2709955"/>
            <a:chExt cx="535289" cy="535289"/>
          </a:xfrm>
          <a:effectLst/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FFA5C5C7-8C3D-854C-B7D1-BB8BDD9DA802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60744C9-A4FF-E44F-B2FA-2FFD9A58A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203B4BC-2F82-0C41-892F-D23D1FFED31B}"/>
              </a:ext>
            </a:extLst>
          </p:cNvPr>
          <p:cNvGrpSpPr/>
          <p:nvPr/>
        </p:nvGrpSpPr>
        <p:grpSpPr>
          <a:xfrm>
            <a:off x="1930585" y="4006893"/>
            <a:ext cx="535289" cy="535289"/>
            <a:chOff x="6580638" y="2709955"/>
            <a:chExt cx="535289" cy="535289"/>
          </a:xfrm>
          <a:effectLst/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1A97855-A8A9-4A46-8933-D125D0367AEE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56111E7-BE69-244D-BD5A-39A92EE22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07409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9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COROSYNC/PACEMAKER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Объект 3">
            <a:extLst>
              <a:ext uri="{FF2B5EF4-FFF2-40B4-BE49-F238E27FC236}">
                <a16:creationId xmlns:a16="http://schemas.microsoft.com/office/drawing/2014/main" id="{8BD79B62-A5E4-AB47-A3BB-B04EDD4A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554" y="1540782"/>
            <a:ext cx="7274891" cy="4936534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B553058B-8D6F-E84D-8F78-A6206DDF8DF7}"/>
              </a:ext>
            </a:extLst>
          </p:cNvPr>
          <p:cNvSpPr/>
          <p:nvPr/>
        </p:nvSpPr>
        <p:spPr>
          <a:xfrm>
            <a:off x="1516489" y="2098950"/>
            <a:ext cx="1568848" cy="3597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Кластер 1С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FC9DB51-7315-3742-B473-EF4EB44D1CEC}"/>
              </a:ext>
            </a:extLst>
          </p:cNvPr>
          <p:cNvSpPr/>
          <p:nvPr/>
        </p:nvSpPr>
        <p:spPr>
          <a:xfrm>
            <a:off x="1516489" y="3565580"/>
            <a:ext cx="1970292" cy="3597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Кластер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Corosync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0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448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РЕЗЕРВНОЕ КОПИРОВАНИЕ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42EDB8A-B478-9C4A-8B87-F4FC2B97082F}"/>
              </a:ext>
            </a:extLst>
          </p:cNvPr>
          <p:cNvSpPr txBox="1">
            <a:spLocks/>
          </p:cNvSpPr>
          <p:nvPr/>
        </p:nvSpPr>
        <p:spPr>
          <a:xfrm>
            <a:off x="1066052" y="1424496"/>
            <a:ext cx="10006139" cy="762114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pg_probackup</a:t>
            </a:r>
            <a:endParaRPr lang="en-US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2963195-0A89-1447-AB2F-EF2B6BEEAD43}"/>
              </a:ext>
            </a:extLst>
          </p:cNvPr>
          <p:cNvSpPr txBox="1">
            <a:spLocks/>
          </p:cNvSpPr>
          <p:nvPr/>
        </p:nvSpPr>
        <p:spPr>
          <a:xfrm>
            <a:off x="1066052" y="4290334"/>
            <a:ext cx="10006139" cy="762114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/bin/pg_probackup-10 archive-push -B /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pgbackup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pgpro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/10 --instance &lt;instance&gt; --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wal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-file-path %p --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wal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-file-name %f --remote-user=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--remote-host=&lt;</a:t>
            </a:r>
            <a:r>
              <a:rPr lang="en-US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backup_ip</a:t>
            </a:r>
            <a:r>
              <a:rPr lang="en-US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419FDCE-DA01-FB45-B882-7E1DFA0348E1}"/>
              </a:ext>
            </a:extLst>
          </p:cNvPr>
          <p:cNvSpPr txBox="1">
            <a:spLocks/>
          </p:cNvSpPr>
          <p:nvPr/>
        </p:nvSpPr>
        <p:spPr>
          <a:xfrm>
            <a:off x="1949729" y="2425683"/>
            <a:ext cx="4146271" cy="553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Архивация на обоих узлах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2B4A072-2CED-774D-8793-B327B6301843}"/>
              </a:ext>
            </a:extLst>
          </p:cNvPr>
          <p:cNvSpPr txBox="1">
            <a:spLocks/>
          </p:cNvSpPr>
          <p:nvPr/>
        </p:nvSpPr>
        <p:spPr>
          <a:xfrm>
            <a:off x="1949729" y="3325862"/>
            <a:ext cx="5604009" cy="553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Удалённое резервное копирование: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19BB95B-C098-854E-8577-5025A005BEAC}"/>
              </a:ext>
            </a:extLst>
          </p:cNvPr>
          <p:cNvSpPr/>
          <p:nvPr/>
        </p:nvSpPr>
        <p:spPr>
          <a:xfrm>
            <a:off x="1119809" y="2334512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532C70B-8B0F-7A4F-93BE-623213904AC8}"/>
              </a:ext>
            </a:extLst>
          </p:cNvPr>
          <p:cNvSpPr/>
          <p:nvPr/>
        </p:nvSpPr>
        <p:spPr>
          <a:xfrm>
            <a:off x="1119809" y="3246684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66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1С В ГАЗПРОМ НЕФТЬ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6">
            <a:extLst>
              <a:ext uri="{FF2B5EF4-FFF2-40B4-BE49-F238E27FC236}">
                <a16:creationId xmlns:a16="http://schemas.microsoft.com/office/drawing/2014/main" id="{96621F67-DDF3-634F-88AD-43BA9423CFDB}"/>
              </a:ext>
            </a:extLst>
          </p:cNvPr>
          <p:cNvSpPr/>
          <p:nvPr/>
        </p:nvSpPr>
        <p:spPr>
          <a:xfrm>
            <a:off x="4358125" y="2248283"/>
            <a:ext cx="3414567" cy="3414566"/>
          </a:xfrm>
          <a:prstGeom prst="ellipse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ev01">
            <a:extLst>
              <a:ext uri="{FF2B5EF4-FFF2-40B4-BE49-F238E27FC236}">
                <a16:creationId xmlns:a16="http://schemas.microsoft.com/office/drawing/2014/main" id="{AAC9F386-A804-EA41-8BBB-8C04F7684C0E}"/>
              </a:ext>
            </a:extLst>
          </p:cNvPr>
          <p:cNvSpPr>
            <a:spLocks noChangeAspect="1"/>
          </p:cNvSpPr>
          <p:nvPr/>
        </p:nvSpPr>
        <p:spPr>
          <a:xfrm flipH="1">
            <a:off x="8029260" y="3495111"/>
            <a:ext cx="920912" cy="92091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A960B54-6E67-5942-8865-2CBE5396081A}"/>
              </a:ext>
            </a:extLst>
          </p:cNvPr>
          <p:cNvSpPr txBox="1"/>
          <p:nvPr/>
        </p:nvSpPr>
        <p:spPr>
          <a:xfrm>
            <a:off x="8969754" y="3916845"/>
            <a:ext cx="201555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Городов </a:t>
            </a:r>
          </a:p>
          <a:p>
            <a:pPr algn="r"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присутствия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497DC99-AA99-EF43-9000-9553112163FB}"/>
              </a:ext>
            </a:extLst>
          </p:cNvPr>
          <p:cNvSpPr txBox="1"/>
          <p:nvPr/>
        </p:nvSpPr>
        <p:spPr>
          <a:xfrm>
            <a:off x="9744259" y="3495475"/>
            <a:ext cx="125433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8" name="Sev01">
            <a:extLst>
              <a:ext uri="{FF2B5EF4-FFF2-40B4-BE49-F238E27FC236}">
                <a16:creationId xmlns:a16="http://schemas.microsoft.com/office/drawing/2014/main" id="{E2AB24A7-D995-D443-8B9E-EED33C0E6EBB}"/>
              </a:ext>
            </a:extLst>
          </p:cNvPr>
          <p:cNvSpPr>
            <a:spLocks noChangeAspect="1"/>
          </p:cNvSpPr>
          <p:nvPr/>
        </p:nvSpPr>
        <p:spPr>
          <a:xfrm>
            <a:off x="3749297" y="5003210"/>
            <a:ext cx="920912" cy="92091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Group 24">
            <a:extLst>
              <a:ext uri="{FF2B5EF4-FFF2-40B4-BE49-F238E27FC236}">
                <a16:creationId xmlns:a16="http://schemas.microsoft.com/office/drawing/2014/main" id="{FE8D0742-EE43-4B4C-BA1E-B40DADB6781C}"/>
              </a:ext>
            </a:extLst>
          </p:cNvPr>
          <p:cNvGrpSpPr/>
          <p:nvPr/>
        </p:nvGrpSpPr>
        <p:grpSpPr>
          <a:xfrm flipV="1">
            <a:off x="1237293" y="4710820"/>
            <a:ext cx="2650916" cy="364575"/>
            <a:chOff x="539510" y="1997706"/>
            <a:chExt cx="2079646" cy="286009"/>
          </a:xfrm>
          <a:solidFill>
            <a:schemeClr val="bg1"/>
          </a:solidFill>
        </p:grpSpPr>
        <p:cxnSp>
          <p:nvCxnSpPr>
            <p:cNvPr id="120" name="Straight Connector 25">
              <a:extLst>
                <a:ext uri="{FF2B5EF4-FFF2-40B4-BE49-F238E27FC236}">
                  <a16:creationId xmlns:a16="http://schemas.microsoft.com/office/drawing/2014/main" id="{658E7F0F-15A6-AE49-801A-192285DB32B6}"/>
                </a:ext>
              </a:extLst>
            </p:cNvPr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26">
              <a:extLst>
                <a:ext uri="{FF2B5EF4-FFF2-40B4-BE49-F238E27FC236}">
                  <a16:creationId xmlns:a16="http://schemas.microsoft.com/office/drawing/2014/main" id="{1F9F5373-0A59-B14B-BF26-D2397E260A6A}"/>
                </a:ext>
              </a:extLst>
            </p:cNvPr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743C382-36ED-9F4D-B41A-71EE5BBFCBC5}"/>
              </a:ext>
            </a:extLst>
          </p:cNvPr>
          <p:cNvSpPr txBox="1"/>
          <p:nvPr/>
        </p:nvSpPr>
        <p:spPr>
          <a:xfrm>
            <a:off x="1204383" y="5352098"/>
            <a:ext cx="201555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Предприятий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 поддержке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4D05944-980D-9D46-B98B-2CCE620F4B71}"/>
              </a:ext>
            </a:extLst>
          </p:cNvPr>
          <p:cNvSpPr txBox="1"/>
          <p:nvPr/>
        </p:nvSpPr>
        <p:spPr>
          <a:xfrm>
            <a:off x="1204382" y="4856725"/>
            <a:ext cx="125433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70+</a:t>
            </a:r>
          </a:p>
        </p:txBody>
      </p:sp>
      <p:sp>
        <p:nvSpPr>
          <p:cNvPr id="124" name="Sev01">
            <a:extLst>
              <a:ext uri="{FF2B5EF4-FFF2-40B4-BE49-F238E27FC236}">
                <a16:creationId xmlns:a16="http://schemas.microsoft.com/office/drawing/2014/main" id="{3C29308B-5BCD-B74C-95C2-15584B37F79E}"/>
              </a:ext>
            </a:extLst>
          </p:cNvPr>
          <p:cNvSpPr>
            <a:spLocks noChangeAspect="1"/>
          </p:cNvSpPr>
          <p:nvPr/>
        </p:nvSpPr>
        <p:spPr>
          <a:xfrm flipH="1">
            <a:off x="7492521" y="5003210"/>
            <a:ext cx="920912" cy="92091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5" name="Group 37">
            <a:extLst>
              <a:ext uri="{FF2B5EF4-FFF2-40B4-BE49-F238E27FC236}">
                <a16:creationId xmlns:a16="http://schemas.microsoft.com/office/drawing/2014/main" id="{00DA86F5-2A1D-4B40-9C39-C4FB6368E832}"/>
              </a:ext>
            </a:extLst>
          </p:cNvPr>
          <p:cNvGrpSpPr/>
          <p:nvPr/>
        </p:nvGrpSpPr>
        <p:grpSpPr>
          <a:xfrm flipH="1" flipV="1">
            <a:off x="8307286" y="4710820"/>
            <a:ext cx="2650916" cy="364575"/>
            <a:chOff x="539510" y="1997706"/>
            <a:chExt cx="2079646" cy="286009"/>
          </a:xfrm>
          <a:solidFill>
            <a:schemeClr val="bg1"/>
          </a:solidFill>
        </p:grpSpPr>
        <p:cxnSp>
          <p:nvCxnSpPr>
            <p:cNvPr id="126" name="Straight Connector 38">
              <a:extLst>
                <a:ext uri="{FF2B5EF4-FFF2-40B4-BE49-F238E27FC236}">
                  <a16:creationId xmlns:a16="http://schemas.microsoft.com/office/drawing/2014/main" id="{2F7BF166-0969-434C-A902-52E6147C20C1}"/>
                </a:ext>
              </a:extLst>
            </p:cNvPr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39">
              <a:extLst>
                <a:ext uri="{FF2B5EF4-FFF2-40B4-BE49-F238E27FC236}">
                  <a16:creationId xmlns:a16="http://schemas.microsoft.com/office/drawing/2014/main" id="{721F268D-3E50-1F4A-B738-CA55CBFB77DF}"/>
                </a:ext>
              </a:extLst>
            </p:cNvPr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2061679A-0E24-7140-8472-D1EDA9712E0C}"/>
              </a:ext>
            </a:extLst>
          </p:cNvPr>
          <p:cNvSpPr txBox="1"/>
          <p:nvPr/>
        </p:nvSpPr>
        <p:spPr>
          <a:xfrm>
            <a:off x="8969754" y="5352098"/>
            <a:ext cx="201555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Информационных баз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FE7A9D-0DED-6B49-A068-C2A1E9183C81}"/>
              </a:ext>
            </a:extLst>
          </p:cNvPr>
          <p:cNvSpPr txBox="1"/>
          <p:nvPr/>
        </p:nvSpPr>
        <p:spPr>
          <a:xfrm>
            <a:off x="9744259" y="4856725"/>
            <a:ext cx="125433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500+</a:t>
            </a:r>
          </a:p>
        </p:txBody>
      </p:sp>
      <p:sp>
        <p:nvSpPr>
          <p:cNvPr id="130" name="Sev01">
            <a:extLst>
              <a:ext uri="{FF2B5EF4-FFF2-40B4-BE49-F238E27FC236}">
                <a16:creationId xmlns:a16="http://schemas.microsoft.com/office/drawing/2014/main" id="{BD8C5934-54EF-0642-9E47-3AB8F9465E0E}"/>
              </a:ext>
            </a:extLst>
          </p:cNvPr>
          <p:cNvSpPr>
            <a:spLocks noChangeAspect="1"/>
          </p:cNvSpPr>
          <p:nvPr/>
        </p:nvSpPr>
        <p:spPr>
          <a:xfrm>
            <a:off x="3749297" y="1844413"/>
            <a:ext cx="920912" cy="92091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Group 19">
            <a:extLst>
              <a:ext uri="{FF2B5EF4-FFF2-40B4-BE49-F238E27FC236}">
                <a16:creationId xmlns:a16="http://schemas.microsoft.com/office/drawing/2014/main" id="{14153063-3398-864D-A92E-67674020792A}"/>
              </a:ext>
            </a:extLst>
          </p:cNvPr>
          <p:cNvGrpSpPr/>
          <p:nvPr/>
        </p:nvGrpSpPr>
        <p:grpSpPr>
          <a:xfrm>
            <a:off x="1237293" y="2711401"/>
            <a:ext cx="2650916" cy="364575"/>
            <a:chOff x="539510" y="1997706"/>
            <a:chExt cx="2079646" cy="286009"/>
          </a:xfrm>
          <a:solidFill>
            <a:schemeClr val="bg1"/>
          </a:solidFill>
        </p:grpSpPr>
        <p:cxnSp>
          <p:nvCxnSpPr>
            <p:cNvPr id="132" name="Straight Connector 15">
              <a:extLst>
                <a:ext uri="{FF2B5EF4-FFF2-40B4-BE49-F238E27FC236}">
                  <a16:creationId xmlns:a16="http://schemas.microsoft.com/office/drawing/2014/main" id="{C45B8075-244C-E847-9E0A-8985F1D674A8}"/>
                </a:ext>
              </a:extLst>
            </p:cNvPr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7">
              <a:extLst>
                <a:ext uri="{FF2B5EF4-FFF2-40B4-BE49-F238E27FC236}">
                  <a16:creationId xmlns:a16="http://schemas.microsoft.com/office/drawing/2014/main" id="{B5B75FB3-D831-CC4B-B8D7-58B1E1A41041}"/>
                </a:ext>
              </a:extLst>
            </p:cNvPr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7707872-E160-F342-B51B-C979C2BF3E5E}"/>
              </a:ext>
            </a:extLst>
          </p:cNvPr>
          <p:cNvSpPr txBox="1"/>
          <p:nvPr/>
        </p:nvSpPr>
        <p:spPr>
          <a:xfrm>
            <a:off x="1204383" y="2432426"/>
            <a:ext cx="201555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Пользователей</a:t>
            </a:r>
          </a:p>
          <a:p>
            <a:pPr algn="l"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бизнес-систем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C65C4F4-63E2-1640-B96B-B082E2137746}"/>
              </a:ext>
            </a:extLst>
          </p:cNvPr>
          <p:cNvSpPr txBox="1"/>
          <p:nvPr/>
        </p:nvSpPr>
        <p:spPr>
          <a:xfrm>
            <a:off x="1204382" y="1967031"/>
            <a:ext cx="205740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33 000+</a:t>
            </a:r>
          </a:p>
        </p:txBody>
      </p:sp>
      <p:sp>
        <p:nvSpPr>
          <p:cNvPr id="136" name="Sev01">
            <a:extLst>
              <a:ext uri="{FF2B5EF4-FFF2-40B4-BE49-F238E27FC236}">
                <a16:creationId xmlns:a16="http://schemas.microsoft.com/office/drawing/2014/main" id="{5EF15CB9-6ACC-1C49-8837-D5E4FE65FD05}"/>
              </a:ext>
            </a:extLst>
          </p:cNvPr>
          <p:cNvSpPr>
            <a:spLocks noChangeAspect="1"/>
          </p:cNvSpPr>
          <p:nvPr/>
        </p:nvSpPr>
        <p:spPr>
          <a:xfrm flipH="1">
            <a:off x="7492521" y="1844413"/>
            <a:ext cx="920912" cy="92091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7" name="Group 33">
            <a:extLst>
              <a:ext uri="{FF2B5EF4-FFF2-40B4-BE49-F238E27FC236}">
                <a16:creationId xmlns:a16="http://schemas.microsoft.com/office/drawing/2014/main" id="{4E5D3766-DC6A-5140-871C-E64A34DE2DF7}"/>
              </a:ext>
            </a:extLst>
          </p:cNvPr>
          <p:cNvGrpSpPr/>
          <p:nvPr/>
        </p:nvGrpSpPr>
        <p:grpSpPr>
          <a:xfrm flipH="1">
            <a:off x="8307286" y="2711401"/>
            <a:ext cx="2650916" cy="364575"/>
            <a:chOff x="539510" y="1997706"/>
            <a:chExt cx="2079646" cy="286009"/>
          </a:xfrm>
          <a:solidFill>
            <a:schemeClr val="bg1"/>
          </a:solidFill>
        </p:grpSpPr>
        <p:cxnSp>
          <p:nvCxnSpPr>
            <p:cNvPr id="138" name="Straight Connector 34">
              <a:extLst>
                <a:ext uri="{FF2B5EF4-FFF2-40B4-BE49-F238E27FC236}">
                  <a16:creationId xmlns:a16="http://schemas.microsoft.com/office/drawing/2014/main" id="{E4BA8CBA-0AB0-304F-A06C-E16B9BC5D987}"/>
                </a:ext>
              </a:extLst>
            </p:cNvPr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35">
              <a:extLst>
                <a:ext uri="{FF2B5EF4-FFF2-40B4-BE49-F238E27FC236}">
                  <a16:creationId xmlns:a16="http://schemas.microsoft.com/office/drawing/2014/main" id="{5DF3079F-AC3C-BE49-ABC5-2E061CDAFD12}"/>
                </a:ext>
              </a:extLst>
            </p:cNvPr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CAC93594-4668-4E40-BC13-355AD8F3891C}"/>
              </a:ext>
            </a:extLst>
          </p:cNvPr>
          <p:cNvSpPr txBox="1"/>
          <p:nvPr/>
        </p:nvSpPr>
        <p:spPr>
          <a:xfrm>
            <a:off x="8718903" y="2432426"/>
            <a:ext cx="226641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Часовых пояса присутствия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53D66AE-490E-1745-813F-E87E178F393D}"/>
              </a:ext>
            </a:extLst>
          </p:cNvPr>
          <p:cNvSpPr txBox="1"/>
          <p:nvPr/>
        </p:nvSpPr>
        <p:spPr>
          <a:xfrm>
            <a:off x="9744259" y="1967031"/>
            <a:ext cx="125433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2" name="Sev01">
            <a:extLst>
              <a:ext uri="{FF2B5EF4-FFF2-40B4-BE49-F238E27FC236}">
                <a16:creationId xmlns:a16="http://schemas.microsoft.com/office/drawing/2014/main" id="{8B1878C5-520E-7942-9F8A-A0C7E55550DF}"/>
              </a:ext>
            </a:extLst>
          </p:cNvPr>
          <p:cNvSpPr>
            <a:spLocks noChangeAspect="1"/>
          </p:cNvSpPr>
          <p:nvPr/>
        </p:nvSpPr>
        <p:spPr>
          <a:xfrm>
            <a:off x="3219941" y="3495111"/>
            <a:ext cx="920912" cy="92091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outerShdw blurRad="2159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EE5302-E715-984E-B51D-B792678B302A}"/>
              </a:ext>
            </a:extLst>
          </p:cNvPr>
          <p:cNvSpPr txBox="1"/>
          <p:nvPr/>
        </p:nvSpPr>
        <p:spPr>
          <a:xfrm>
            <a:off x="1204383" y="4039955"/>
            <a:ext cx="201555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spcBef>
                <a:spcPts val="600"/>
              </a:spcBef>
              <a:defRPr sz="1200">
                <a:cs typeface="Calibri" panose="020F0502020204030204" pitchFamily="34" charset="0"/>
              </a:defRPr>
            </a:lvl1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Специалистов 1С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0D5B0CF-F832-654B-AD97-F646B8C51EB3}"/>
              </a:ext>
            </a:extLst>
          </p:cNvPr>
          <p:cNvSpPr txBox="1"/>
          <p:nvPr/>
        </p:nvSpPr>
        <p:spPr>
          <a:xfrm>
            <a:off x="1204382" y="3495475"/>
            <a:ext cx="125433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400+</a:t>
            </a:r>
          </a:p>
        </p:txBody>
      </p: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F658673-0F66-424A-9F23-D13C5DC32724}"/>
              </a:ext>
            </a:extLst>
          </p:cNvPr>
          <p:cNvGrpSpPr/>
          <p:nvPr/>
        </p:nvGrpSpPr>
        <p:grpSpPr>
          <a:xfrm>
            <a:off x="4209752" y="2111334"/>
            <a:ext cx="3705627" cy="3705628"/>
            <a:chOff x="3005562" y="2084405"/>
            <a:chExt cx="3062502" cy="3062502"/>
          </a:xfrm>
        </p:grpSpPr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73C0A0E0-EFF9-BE42-A764-0D75DEE39415}"/>
                </a:ext>
              </a:extLst>
            </p:cNvPr>
            <p:cNvGrpSpPr/>
            <p:nvPr/>
          </p:nvGrpSpPr>
          <p:grpSpPr>
            <a:xfrm>
              <a:off x="3005562" y="2084405"/>
              <a:ext cx="3062502" cy="3062502"/>
              <a:chOff x="3005562" y="2084405"/>
              <a:chExt cx="3062502" cy="3062502"/>
            </a:xfrm>
          </p:grpSpPr>
          <p:pic>
            <p:nvPicPr>
              <p:cNvPr id="151" name="Рисунок 150">
                <a:extLst>
                  <a:ext uri="{FF2B5EF4-FFF2-40B4-BE49-F238E27FC236}">
                    <a16:creationId xmlns:a16="http://schemas.microsoft.com/office/drawing/2014/main" id="{885C4BB8-F1D3-EE47-9501-0F5A2FF4B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62" y="2084405"/>
                <a:ext cx="3062502" cy="3062502"/>
              </a:xfrm>
              <a:prstGeom prst="rect">
                <a:avLst/>
              </a:prstGeom>
            </p:spPr>
          </p:pic>
          <p:sp>
            <p:nvSpPr>
              <p:cNvPr id="152" name="Прямоугольник 151">
                <a:extLst>
                  <a:ext uri="{FF2B5EF4-FFF2-40B4-BE49-F238E27FC236}">
                    <a16:creationId xmlns:a16="http://schemas.microsoft.com/office/drawing/2014/main" id="{7566D0FD-48A5-8A45-ACD5-EED7ECC07A1B}"/>
                  </a:ext>
                </a:extLst>
              </p:cNvPr>
              <p:cNvSpPr/>
              <p:nvPr/>
            </p:nvSpPr>
            <p:spPr>
              <a:xfrm>
                <a:off x="3997119" y="2739027"/>
                <a:ext cx="1131674" cy="24027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D6E42A02-0E1F-0C44-8DAE-D06A10893AF1}"/>
                </a:ext>
              </a:extLst>
            </p:cNvPr>
            <p:cNvSpPr/>
            <p:nvPr/>
          </p:nvSpPr>
          <p:spPr>
            <a:xfrm>
              <a:off x="3653770" y="2663984"/>
              <a:ext cx="1820878" cy="95167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8" name="Группа 147">
              <a:extLst>
                <a:ext uri="{FF2B5EF4-FFF2-40B4-BE49-F238E27FC236}">
                  <a16:creationId xmlns:a16="http://schemas.microsoft.com/office/drawing/2014/main" id="{58C3C590-C533-2448-83FC-16C239EC8B96}"/>
                </a:ext>
              </a:extLst>
            </p:cNvPr>
            <p:cNvGrpSpPr/>
            <p:nvPr/>
          </p:nvGrpSpPr>
          <p:grpSpPr>
            <a:xfrm>
              <a:off x="4150567" y="2739027"/>
              <a:ext cx="827284" cy="827286"/>
              <a:chOff x="1772191" y="-2898633"/>
              <a:chExt cx="1706774" cy="1706776"/>
            </a:xfrm>
          </p:grpSpPr>
          <p:pic>
            <p:nvPicPr>
              <p:cNvPr id="149" name="Рисунок 148">
                <a:extLst>
                  <a:ext uri="{FF2B5EF4-FFF2-40B4-BE49-F238E27FC236}">
                    <a16:creationId xmlns:a16="http://schemas.microsoft.com/office/drawing/2014/main" id="{4A2303DC-D34E-884E-A906-04079BF49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9" t="7351" r="27711" b="24589"/>
              <a:stretch/>
            </p:blipFill>
            <p:spPr>
              <a:xfrm>
                <a:off x="1772191" y="-2898633"/>
                <a:ext cx="1706774" cy="1706776"/>
              </a:xfrm>
              <a:prstGeom prst="ellipse">
                <a:avLst/>
              </a:prstGeom>
            </p:spPr>
          </p:pic>
          <p:sp>
            <p:nvSpPr>
              <p:cNvPr id="150" name="Овал 149">
                <a:extLst>
                  <a:ext uri="{FF2B5EF4-FFF2-40B4-BE49-F238E27FC236}">
                    <a16:creationId xmlns:a16="http://schemas.microsoft.com/office/drawing/2014/main" id="{51CA7447-6520-3547-9550-27D15700487A}"/>
                  </a:ext>
                </a:extLst>
              </p:cNvPr>
              <p:cNvSpPr/>
              <p:nvPr/>
            </p:nvSpPr>
            <p:spPr>
              <a:xfrm>
                <a:off x="1773243" y="-2269962"/>
                <a:ext cx="285750" cy="545937"/>
              </a:xfrm>
              <a:prstGeom prst="ellipse">
                <a:avLst/>
              </a:prstGeom>
              <a:solidFill>
                <a:srgbClr val="9FD2F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2A85FE73-59F8-6F4D-B87C-31FCA2D2F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98" y="2041387"/>
            <a:ext cx="526961" cy="5269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9031DA8F-B045-CB41-A22F-489CE83F0B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87" y="3700670"/>
            <a:ext cx="479056" cy="479056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2366B51-EED6-A34C-AC72-2E3B14ABC8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62" y="5244948"/>
            <a:ext cx="437433" cy="437433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C6C59351-2C01-C44B-AAF0-EC7308EB4F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36" y="2016649"/>
            <a:ext cx="576438" cy="576438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C7755AEC-DFAE-CD48-9F34-AA3F856B9F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25" y="3699794"/>
            <a:ext cx="511546" cy="511546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EEA66CF0-FCB3-6D44-A594-62166FDCB2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99" y="5238009"/>
            <a:ext cx="451308" cy="451308"/>
          </a:xfrm>
          <a:prstGeom prst="rect">
            <a:avLst/>
          </a:prstGeom>
        </p:spPr>
      </p:pic>
      <p:sp>
        <p:nvSpPr>
          <p:cNvPr id="159" name="Овал 158">
            <a:extLst>
              <a:ext uri="{FF2B5EF4-FFF2-40B4-BE49-F238E27FC236}">
                <a16:creationId xmlns:a16="http://schemas.microsoft.com/office/drawing/2014/main" id="{397F0987-F9F2-1D4B-B405-41FB759A99A7}"/>
              </a:ext>
            </a:extLst>
          </p:cNvPr>
          <p:cNvSpPr/>
          <p:nvPr/>
        </p:nvSpPr>
        <p:spPr>
          <a:xfrm>
            <a:off x="3542894" y="3036997"/>
            <a:ext cx="76881" cy="76881"/>
          </a:xfrm>
          <a:prstGeom prst="ellipse">
            <a:avLst/>
          </a:prstGeom>
          <a:solidFill>
            <a:schemeClr val="bg1"/>
          </a:solidFill>
          <a:ln w="15875" cap="rnd">
            <a:solidFill>
              <a:schemeClr val="bg1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id="{D7DE7389-AEE3-0646-8D83-BE48E12E6DFB}"/>
              </a:ext>
            </a:extLst>
          </p:cNvPr>
          <p:cNvSpPr/>
          <p:nvPr/>
        </p:nvSpPr>
        <p:spPr>
          <a:xfrm>
            <a:off x="3542894" y="4672380"/>
            <a:ext cx="76881" cy="76881"/>
          </a:xfrm>
          <a:prstGeom prst="ellipse">
            <a:avLst/>
          </a:prstGeom>
          <a:solidFill>
            <a:schemeClr val="bg1"/>
          </a:solidFill>
          <a:ln w="15875" cap="rnd">
            <a:solidFill>
              <a:schemeClr val="bg1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57B8848A-93E0-8A4D-B772-6CABD8822072}"/>
              </a:ext>
            </a:extLst>
          </p:cNvPr>
          <p:cNvSpPr/>
          <p:nvPr/>
        </p:nvSpPr>
        <p:spPr>
          <a:xfrm>
            <a:off x="8575129" y="3036997"/>
            <a:ext cx="76881" cy="76881"/>
          </a:xfrm>
          <a:prstGeom prst="ellipse">
            <a:avLst/>
          </a:prstGeom>
          <a:solidFill>
            <a:schemeClr val="bg1"/>
          </a:solidFill>
          <a:ln w="15875" cap="rnd">
            <a:solidFill>
              <a:schemeClr val="bg1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id="{5C38748E-BD03-B240-953D-90F67B9BFAE6}"/>
              </a:ext>
            </a:extLst>
          </p:cNvPr>
          <p:cNvSpPr/>
          <p:nvPr/>
        </p:nvSpPr>
        <p:spPr>
          <a:xfrm>
            <a:off x="8575129" y="4672380"/>
            <a:ext cx="76881" cy="76881"/>
          </a:xfrm>
          <a:prstGeom prst="ellipse">
            <a:avLst/>
          </a:prstGeom>
          <a:solidFill>
            <a:schemeClr val="bg1"/>
          </a:solidFill>
          <a:ln w="15875" cap="rnd">
            <a:solidFill>
              <a:schemeClr val="bg1"/>
            </a:solidFill>
            <a:headEnd type="non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7271D0-8775-254D-B769-BEEC14222F95}"/>
              </a:ext>
            </a:extLst>
          </p:cNvPr>
          <p:cNvSpPr/>
          <p:nvPr/>
        </p:nvSpPr>
        <p:spPr>
          <a:xfrm>
            <a:off x="3464274" y="5102258"/>
            <a:ext cx="1843042" cy="122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74E6A2-8B8D-2847-AF49-52D928B2D90D}"/>
              </a:ext>
            </a:extLst>
          </p:cNvPr>
          <p:cNvSpPr/>
          <p:nvPr/>
        </p:nvSpPr>
        <p:spPr>
          <a:xfrm>
            <a:off x="5737574" y="5419758"/>
            <a:ext cx="808627" cy="89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98E1B4-4C8F-C244-AFB0-7CF00216AFC9}"/>
              </a:ext>
            </a:extLst>
          </p:cNvPr>
          <p:cNvSpPr/>
          <p:nvPr/>
        </p:nvSpPr>
        <p:spPr>
          <a:xfrm>
            <a:off x="7871174" y="5356258"/>
            <a:ext cx="1476026" cy="89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8BE6EDF-DE6D-4344-9F04-B1FEFAB50010}"/>
              </a:ext>
            </a:extLst>
          </p:cNvPr>
          <p:cNvSpPr/>
          <p:nvPr/>
        </p:nvSpPr>
        <p:spPr>
          <a:xfrm>
            <a:off x="9903174" y="5356258"/>
            <a:ext cx="768999" cy="973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5CF05B-20D3-DB4A-9520-C71ED93BBED5}"/>
              </a:ext>
            </a:extLst>
          </p:cNvPr>
          <p:cNvSpPr/>
          <p:nvPr/>
        </p:nvSpPr>
        <p:spPr>
          <a:xfrm>
            <a:off x="2339105" y="1380525"/>
            <a:ext cx="1843043" cy="2322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C45081-1D71-F54A-BC10-B0DE4A628BF4}"/>
              </a:ext>
            </a:extLst>
          </p:cNvPr>
          <p:cNvSpPr/>
          <p:nvPr/>
        </p:nvSpPr>
        <p:spPr>
          <a:xfrm>
            <a:off x="4620452" y="1380525"/>
            <a:ext cx="1925749" cy="2322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7A2104-DD24-1C47-9248-48FEE53EF16D}"/>
              </a:ext>
            </a:extLst>
          </p:cNvPr>
          <p:cNvSpPr/>
          <p:nvPr/>
        </p:nvSpPr>
        <p:spPr>
          <a:xfrm>
            <a:off x="2626074" y="3869046"/>
            <a:ext cx="1031036" cy="89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0E59DD-4C5D-E64F-B253-05EA667F5754}"/>
              </a:ext>
            </a:extLst>
          </p:cNvPr>
          <p:cNvSpPr/>
          <p:nvPr/>
        </p:nvSpPr>
        <p:spPr>
          <a:xfrm>
            <a:off x="4955757" y="3869046"/>
            <a:ext cx="1031036" cy="89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448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РЕЗЕРВНОЕ КОПИРОВАНИЕ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080DA335-7D96-6748-9E86-EBBAC652B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27" y="1340769"/>
            <a:ext cx="9211346" cy="4988593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4AEE7E5-CE46-694B-BCF2-3E3608E7342C}"/>
              </a:ext>
            </a:extLst>
          </p:cNvPr>
          <p:cNvSpPr/>
          <p:nvPr/>
        </p:nvSpPr>
        <p:spPr>
          <a:xfrm>
            <a:off x="926482" y="1701800"/>
            <a:ext cx="1028588" cy="3208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Кластер 1С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EF50C77-AB3C-1F4D-9D32-DCA34A541CD2}"/>
              </a:ext>
            </a:extLst>
          </p:cNvPr>
          <p:cNvSpPr/>
          <p:nvPr/>
        </p:nvSpPr>
        <p:spPr>
          <a:xfrm>
            <a:off x="926482" y="2723930"/>
            <a:ext cx="1291788" cy="3208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Кластер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Corosync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277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РЕКОМЕНДАЦИИ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D12C438-B5FA-5A45-B786-ED32C50F3097}"/>
              </a:ext>
            </a:extLst>
          </p:cNvPr>
          <p:cNvSpPr txBox="1">
            <a:spLocks/>
          </p:cNvSpPr>
          <p:nvPr/>
        </p:nvSpPr>
        <p:spPr>
          <a:xfrm>
            <a:off x="1952764" y="1940350"/>
            <a:ext cx="8286471" cy="553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возможности отключайте антивирус, </a:t>
            </a:r>
            <a:b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нет возможности – прописывайте исключения, </a:t>
            </a:r>
            <a:b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устройство </a:t>
            </a:r>
            <a:r>
              <a:rPr lang="e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sbd</a:t>
            </a:r>
            <a:endParaRPr lang="en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58B7924-9E5E-7B40-A0B2-B36E65A9F80D}"/>
              </a:ext>
            </a:extLst>
          </p:cNvPr>
          <p:cNvSpPr/>
          <p:nvPr/>
        </p:nvSpPr>
        <p:spPr>
          <a:xfrm>
            <a:off x="1122844" y="1958289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0FA57CA-4929-0F45-BD99-BFF7BACD81CD}"/>
              </a:ext>
            </a:extLst>
          </p:cNvPr>
          <p:cNvSpPr txBox="1">
            <a:spLocks/>
          </p:cNvSpPr>
          <p:nvPr/>
        </p:nvSpPr>
        <p:spPr>
          <a:xfrm>
            <a:off x="1952764" y="3502450"/>
            <a:ext cx="8286471" cy="553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любыми манипуляциями с базой используйте</a:t>
            </a:r>
            <a:b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pcs property set  maintenance-mode=true</a:t>
            </a:r>
            <a:endParaRPr lang="en" sz="1800" b="0" dirty="0">
              <a:solidFill>
                <a:srgbClr val="00B0E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2F642A5-470A-F44E-966B-A05CA825E09E}"/>
              </a:ext>
            </a:extLst>
          </p:cNvPr>
          <p:cNvSpPr/>
          <p:nvPr/>
        </p:nvSpPr>
        <p:spPr>
          <a:xfrm>
            <a:off x="1122844" y="3520389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7783BB0-EBD0-5045-B74D-2EE84ED5CF32}"/>
              </a:ext>
            </a:extLst>
          </p:cNvPr>
          <p:cNvSpPr txBox="1">
            <a:spLocks/>
          </p:cNvSpPr>
          <p:nvPr/>
        </p:nvSpPr>
        <p:spPr>
          <a:xfrm>
            <a:off x="1952764" y="4808735"/>
            <a:ext cx="8286471" cy="553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 Linux (</a:t>
            </a:r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на </a:t>
            </a:r>
            <a:r>
              <a:rPr lang="e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Debian) </a:t>
            </a:r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процесс, запущенный через </a:t>
            </a:r>
            <a:r>
              <a:rPr lang="en" sz="2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pg_ctl</a:t>
            </a:r>
            <a:r>
              <a:rPr lang="en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прерывается после выхода, надо использовать </a:t>
            </a:r>
            <a:r>
              <a:rPr lang="en" sz="2400" b="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" sz="2400" b="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" sz="2400" b="0" dirty="0" err="1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" sz="2400" b="0" dirty="0">
                <a:solidFill>
                  <a:srgbClr val="00B0E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FDC9020-96D3-7F44-9DFC-B8BB052CDCD5}"/>
              </a:ext>
            </a:extLst>
          </p:cNvPr>
          <p:cNvSpPr/>
          <p:nvPr/>
        </p:nvSpPr>
        <p:spPr>
          <a:xfrm>
            <a:off x="1122844" y="4826674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>
            <a:extLst>
              <a:ext uri="{FF2B5EF4-FFF2-40B4-BE49-F238E27FC236}">
                <a16:creationId xmlns:a16="http://schemas.microsoft.com/office/drawing/2014/main" id="{33069046-47D8-EB4F-B25F-8FA8264CA68E}"/>
              </a:ext>
            </a:extLst>
          </p:cNvPr>
          <p:cNvSpPr>
            <a:spLocks noEditPoints="1"/>
          </p:cNvSpPr>
          <p:nvPr/>
        </p:nvSpPr>
        <p:spPr bwMode="auto">
          <a:xfrm>
            <a:off x="8242168" y="2806192"/>
            <a:ext cx="6057748" cy="4285110"/>
          </a:xfrm>
          <a:custGeom>
            <a:avLst/>
            <a:gdLst>
              <a:gd name="T0" fmla="*/ 2722 w 2800"/>
              <a:gd name="T1" fmla="*/ 1770 h 1981"/>
              <a:gd name="T2" fmla="*/ 1690 w 2800"/>
              <a:gd name="T3" fmla="*/ 1201 h 1981"/>
              <a:gd name="T4" fmla="*/ 1647 w 2800"/>
              <a:gd name="T5" fmla="*/ 1210 h 1981"/>
              <a:gd name="T6" fmla="*/ 1337 w 2800"/>
              <a:gd name="T7" fmla="*/ 1039 h 1981"/>
              <a:gd name="T8" fmla="*/ 1373 w 2800"/>
              <a:gd name="T9" fmla="*/ 950 h 1981"/>
              <a:gd name="T10" fmla="*/ 950 w 2800"/>
              <a:gd name="T11" fmla="*/ 114 h 1981"/>
              <a:gd name="T12" fmla="*/ 114 w 2800"/>
              <a:gd name="T13" fmla="*/ 538 h 1981"/>
              <a:gd name="T14" fmla="*/ 537 w 2800"/>
              <a:gd name="T15" fmla="*/ 1374 h 1981"/>
              <a:gd name="T16" fmla="*/ 1267 w 2800"/>
              <a:gd name="T17" fmla="*/ 1151 h 1981"/>
              <a:gd name="T18" fmla="*/ 1578 w 2800"/>
              <a:gd name="T19" fmla="*/ 1328 h 1981"/>
              <a:gd name="T20" fmla="*/ 1592 w 2800"/>
              <a:gd name="T21" fmla="*/ 1369 h 1981"/>
              <a:gd name="T22" fmla="*/ 2616 w 2800"/>
              <a:gd name="T23" fmla="*/ 1954 h 1981"/>
              <a:gd name="T24" fmla="*/ 2727 w 2800"/>
              <a:gd name="T25" fmla="*/ 1907 h 1981"/>
              <a:gd name="T26" fmla="*/ 2728 w 2800"/>
              <a:gd name="T27" fmla="*/ 1907 h 1981"/>
              <a:gd name="T28" fmla="*/ 2722 w 2800"/>
              <a:gd name="T29" fmla="*/ 1770 h 1981"/>
              <a:gd name="T30" fmla="*/ 931 w 2800"/>
              <a:gd name="T31" fmla="*/ 1199 h 1981"/>
              <a:gd name="T32" fmla="*/ 284 w 2800"/>
              <a:gd name="T33" fmla="*/ 936 h 1981"/>
              <a:gd name="T34" fmla="*/ 547 w 2800"/>
              <a:gd name="T35" fmla="*/ 289 h 1981"/>
              <a:gd name="T36" fmla="*/ 1194 w 2800"/>
              <a:gd name="T37" fmla="*/ 552 h 1981"/>
              <a:gd name="T38" fmla="*/ 931 w 2800"/>
              <a:gd name="T39" fmla="*/ 1199 h 1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00" h="1981">
                <a:moveTo>
                  <a:pt x="2722" y="1770"/>
                </a:moveTo>
                <a:cubicBezTo>
                  <a:pt x="2645" y="1717"/>
                  <a:pt x="1690" y="1201"/>
                  <a:pt x="1690" y="1201"/>
                </a:cubicBezTo>
                <a:cubicBezTo>
                  <a:pt x="1690" y="1201"/>
                  <a:pt x="1665" y="1189"/>
                  <a:pt x="1647" y="1210"/>
                </a:cubicBezTo>
                <a:cubicBezTo>
                  <a:pt x="1337" y="1039"/>
                  <a:pt x="1337" y="1039"/>
                  <a:pt x="1337" y="1039"/>
                </a:cubicBezTo>
                <a:cubicBezTo>
                  <a:pt x="1351" y="1011"/>
                  <a:pt x="1363" y="981"/>
                  <a:pt x="1373" y="950"/>
                </a:cubicBezTo>
                <a:cubicBezTo>
                  <a:pt x="1487" y="602"/>
                  <a:pt x="1298" y="228"/>
                  <a:pt x="950" y="114"/>
                </a:cubicBezTo>
                <a:cubicBezTo>
                  <a:pt x="602" y="0"/>
                  <a:pt x="228" y="190"/>
                  <a:pt x="114" y="538"/>
                </a:cubicBezTo>
                <a:cubicBezTo>
                  <a:pt x="0" y="886"/>
                  <a:pt x="190" y="1260"/>
                  <a:pt x="537" y="1374"/>
                </a:cubicBezTo>
                <a:cubicBezTo>
                  <a:pt x="811" y="1463"/>
                  <a:pt x="1100" y="1365"/>
                  <a:pt x="1267" y="1151"/>
                </a:cubicBezTo>
                <a:cubicBezTo>
                  <a:pt x="1578" y="1328"/>
                  <a:pt x="1578" y="1328"/>
                  <a:pt x="1578" y="1328"/>
                </a:cubicBezTo>
                <a:cubicBezTo>
                  <a:pt x="1569" y="1354"/>
                  <a:pt x="1592" y="1369"/>
                  <a:pt x="1592" y="1369"/>
                </a:cubicBezTo>
                <a:cubicBezTo>
                  <a:pt x="1592" y="1369"/>
                  <a:pt x="2531" y="1916"/>
                  <a:pt x="2616" y="1954"/>
                </a:cubicBezTo>
                <a:cubicBezTo>
                  <a:pt x="2678" y="1981"/>
                  <a:pt x="2713" y="1935"/>
                  <a:pt x="2727" y="1907"/>
                </a:cubicBezTo>
                <a:cubicBezTo>
                  <a:pt x="2728" y="1907"/>
                  <a:pt x="2728" y="1907"/>
                  <a:pt x="2728" y="1907"/>
                </a:cubicBezTo>
                <a:cubicBezTo>
                  <a:pt x="2728" y="1907"/>
                  <a:pt x="2800" y="1824"/>
                  <a:pt x="2722" y="1770"/>
                </a:cubicBezTo>
                <a:close/>
                <a:moveTo>
                  <a:pt x="931" y="1199"/>
                </a:moveTo>
                <a:cubicBezTo>
                  <a:pt x="680" y="1305"/>
                  <a:pt x="390" y="1187"/>
                  <a:pt x="284" y="936"/>
                </a:cubicBezTo>
                <a:cubicBezTo>
                  <a:pt x="178" y="685"/>
                  <a:pt x="296" y="395"/>
                  <a:pt x="547" y="289"/>
                </a:cubicBezTo>
                <a:cubicBezTo>
                  <a:pt x="799" y="183"/>
                  <a:pt x="1088" y="301"/>
                  <a:pt x="1194" y="552"/>
                </a:cubicBezTo>
                <a:cubicBezTo>
                  <a:pt x="1300" y="803"/>
                  <a:pt x="1183" y="1093"/>
                  <a:pt x="931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A224514-98B0-1B48-8FD1-07674DE0B1E6}"/>
              </a:ext>
            </a:extLst>
          </p:cNvPr>
          <p:cNvSpPr>
            <a:spLocks noEditPoints="1"/>
          </p:cNvSpPr>
          <p:nvPr/>
        </p:nvSpPr>
        <p:spPr bwMode="auto">
          <a:xfrm>
            <a:off x="9599576" y="1240114"/>
            <a:ext cx="4491670" cy="2242674"/>
          </a:xfrm>
          <a:custGeom>
            <a:avLst/>
            <a:gdLst>
              <a:gd name="T0" fmla="*/ 2001 w 2075"/>
              <a:gd name="T1" fmla="*/ 131 h 1037"/>
              <a:gd name="T2" fmla="*/ 1212 w 2075"/>
              <a:gd name="T3" fmla="*/ 316 h 1037"/>
              <a:gd name="T4" fmla="*/ 1194 w 2075"/>
              <a:gd name="T5" fmla="*/ 340 h 1037"/>
              <a:gd name="T6" fmla="*/ 957 w 2075"/>
              <a:gd name="T7" fmla="*/ 396 h 1037"/>
              <a:gd name="T8" fmla="*/ 935 w 2075"/>
              <a:gd name="T9" fmla="*/ 334 h 1037"/>
              <a:gd name="T10" fmla="*/ 334 w 2075"/>
              <a:gd name="T11" fmla="*/ 102 h 1037"/>
              <a:gd name="T12" fmla="*/ 102 w 2075"/>
              <a:gd name="T13" fmla="*/ 703 h 1037"/>
              <a:gd name="T14" fmla="*/ 704 w 2075"/>
              <a:gd name="T15" fmla="*/ 935 h 1037"/>
              <a:gd name="T16" fmla="*/ 973 w 2075"/>
              <a:gd name="T17" fmla="*/ 485 h 1037"/>
              <a:gd name="T18" fmla="*/ 1213 w 2075"/>
              <a:gd name="T19" fmla="*/ 432 h 1037"/>
              <a:gd name="T20" fmla="*/ 1239 w 2075"/>
              <a:gd name="T21" fmla="*/ 446 h 1037"/>
              <a:gd name="T22" fmla="*/ 2031 w 2075"/>
              <a:gd name="T23" fmla="*/ 273 h 1037"/>
              <a:gd name="T24" fmla="*/ 2066 w 2075"/>
              <a:gd name="T25" fmla="*/ 198 h 1037"/>
              <a:gd name="T26" fmla="*/ 2066 w 2075"/>
              <a:gd name="T27" fmla="*/ 198 h 1037"/>
              <a:gd name="T28" fmla="*/ 2001 w 2075"/>
              <a:gd name="T29" fmla="*/ 131 h 1037"/>
              <a:gd name="T30" fmla="*/ 824 w 2075"/>
              <a:gd name="T31" fmla="*/ 664 h 1037"/>
              <a:gd name="T32" fmla="*/ 373 w 2075"/>
              <a:gd name="T33" fmla="*/ 828 h 1037"/>
              <a:gd name="T34" fmla="*/ 209 w 2075"/>
              <a:gd name="T35" fmla="*/ 377 h 1037"/>
              <a:gd name="T36" fmla="*/ 660 w 2075"/>
              <a:gd name="T37" fmla="*/ 213 h 1037"/>
              <a:gd name="T38" fmla="*/ 824 w 2075"/>
              <a:gd name="T39" fmla="*/ 664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75" h="1037">
                <a:moveTo>
                  <a:pt x="2001" y="131"/>
                </a:moveTo>
                <a:cubicBezTo>
                  <a:pt x="1937" y="139"/>
                  <a:pt x="1212" y="316"/>
                  <a:pt x="1212" y="316"/>
                </a:cubicBezTo>
                <a:cubicBezTo>
                  <a:pt x="1212" y="316"/>
                  <a:pt x="1194" y="321"/>
                  <a:pt x="1194" y="340"/>
                </a:cubicBezTo>
                <a:cubicBezTo>
                  <a:pt x="957" y="396"/>
                  <a:pt x="957" y="396"/>
                  <a:pt x="957" y="396"/>
                </a:cubicBezTo>
                <a:cubicBezTo>
                  <a:pt x="951" y="375"/>
                  <a:pt x="944" y="354"/>
                  <a:pt x="935" y="334"/>
                </a:cubicBezTo>
                <a:cubicBezTo>
                  <a:pt x="833" y="104"/>
                  <a:pt x="564" y="0"/>
                  <a:pt x="334" y="102"/>
                </a:cubicBezTo>
                <a:cubicBezTo>
                  <a:pt x="104" y="204"/>
                  <a:pt x="0" y="474"/>
                  <a:pt x="102" y="703"/>
                </a:cubicBezTo>
                <a:cubicBezTo>
                  <a:pt x="205" y="933"/>
                  <a:pt x="474" y="1037"/>
                  <a:pt x="704" y="935"/>
                </a:cubicBezTo>
                <a:cubicBezTo>
                  <a:pt x="884" y="855"/>
                  <a:pt x="987" y="671"/>
                  <a:pt x="973" y="485"/>
                </a:cubicBezTo>
                <a:cubicBezTo>
                  <a:pt x="1213" y="432"/>
                  <a:pt x="1213" y="432"/>
                  <a:pt x="1213" y="432"/>
                </a:cubicBezTo>
                <a:cubicBezTo>
                  <a:pt x="1221" y="450"/>
                  <a:pt x="1239" y="446"/>
                  <a:pt x="1239" y="446"/>
                </a:cubicBezTo>
                <a:cubicBezTo>
                  <a:pt x="1239" y="446"/>
                  <a:pt x="1970" y="293"/>
                  <a:pt x="2031" y="273"/>
                </a:cubicBezTo>
                <a:cubicBezTo>
                  <a:pt x="2075" y="259"/>
                  <a:pt x="2072" y="219"/>
                  <a:pt x="2066" y="198"/>
                </a:cubicBezTo>
                <a:cubicBezTo>
                  <a:pt x="2066" y="198"/>
                  <a:pt x="2066" y="198"/>
                  <a:pt x="2066" y="198"/>
                </a:cubicBezTo>
                <a:cubicBezTo>
                  <a:pt x="2066" y="198"/>
                  <a:pt x="2065" y="123"/>
                  <a:pt x="2001" y="131"/>
                </a:cubicBezTo>
                <a:close/>
                <a:moveTo>
                  <a:pt x="824" y="664"/>
                </a:moveTo>
                <a:cubicBezTo>
                  <a:pt x="745" y="834"/>
                  <a:pt x="543" y="907"/>
                  <a:pt x="373" y="828"/>
                </a:cubicBezTo>
                <a:cubicBezTo>
                  <a:pt x="203" y="749"/>
                  <a:pt x="130" y="547"/>
                  <a:pt x="209" y="377"/>
                </a:cubicBezTo>
                <a:cubicBezTo>
                  <a:pt x="289" y="207"/>
                  <a:pt x="490" y="134"/>
                  <a:pt x="660" y="213"/>
                </a:cubicBezTo>
                <a:cubicBezTo>
                  <a:pt x="830" y="292"/>
                  <a:pt x="903" y="494"/>
                  <a:pt x="824" y="6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960CF8B4-8F68-4E41-9CC6-E4E0BB87E7FE}"/>
              </a:ext>
            </a:extLst>
          </p:cNvPr>
          <p:cNvSpPr>
            <a:spLocks noEditPoints="1"/>
          </p:cNvSpPr>
          <p:nvPr/>
        </p:nvSpPr>
        <p:spPr bwMode="auto">
          <a:xfrm>
            <a:off x="9169590" y="-475616"/>
            <a:ext cx="2843389" cy="2200518"/>
          </a:xfrm>
          <a:custGeom>
            <a:avLst/>
            <a:gdLst>
              <a:gd name="T0" fmla="*/ 1232 w 1314"/>
              <a:gd name="T1" fmla="*/ 22 h 1018"/>
              <a:gd name="T2" fmla="*/ 759 w 1314"/>
              <a:gd name="T3" fmla="*/ 349 h 1018"/>
              <a:gd name="T4" fmla="*/ 754 w 1314"/>
              <a:gd name="T5" fmla="*/ 370 h 1018"/>
              <a:gd name="T6" fmla="*/ 612 w 1314"/>
              <a:gd name="T7" fmla="*/ 468 h 1018"/>
              <a:gd name="T8" fmla="*/ 581 w 1314"/>
              <a:gd name="T9" fmla="*/ 433 h 1018"/>
              <a:gd name="T10" fmla="*/ 125 w 1314"/>
              <a:gd name="T11" fmla="*/ 437 h 1018"/>
              <a:gd name="T12" fmla="*/ 129 w 1314"/>
              <a:gd name="T13" fmla="*/ 893 h 1018"/>
              <a:gd name="T14" fmla="*/ 585 w 1314"/>
              <a:gd name="T15" fmla="*/ 890 h 1018"/>
              <a:gd name="T16" fmla="*/ 646 w 1314"/>
              <a:gd name="T17" fmla="*/ 523 h 1018"/>
              <a:gd name="T18" fmla="*/ 790 w 1314"/>
              <a:gd name="T19" fmla="*/ 426 h 1018"/>
              <a:gd name="T20" fmla="*/ 812 w 1314"/>
              <a:gd name="T21" fmla="*/ 428 h 1018"/>
              <a:gd name="T22" fmla="*/ 1289 w 1314"/>
              <a:gd name="T23" fmla="*/ 108 h 1018"/>
              <a:gd name="T24" fmla="*/ 1292 w 1314"/>
              <a:gd name="T25" fmla="*/ 49 h 1018"/>
              <a:gd name="T26" fmla="*/ 1292 w 1314"/>
              <a:gd name="T27" fmla="*/ 49 h 1018"/>
              <a:gd name="T28" fmla="*/ 1232 w 1314"/>
              <a:gd name="T29" fmla="*/ 22 h 1018"/>
              <a:gd name="T30" fmla="*/ 594 w 1314"/>
              <a:gd name="T31" fmla="*/ 680 h 1018"/>
              <a:gd name="T32" fmla="*/ 339 w 1314"/>
              <a:gd name="T33" fmla="*/ 905 h 1018"/>
              <a:gd name="T34" fmla="*/ 114 w 1314"/>
              <a:gd name="T35" fmla="*/ 650 h 1018"/>
              <a:gd name="T36" fmla="*/ 369 w 1314"/>
              <a:gd name="T37" fmla="*/ 425 h 1018"/>
              <a:gd name="T38" fmla="*/ 594 w 1314"/>
              <a:gd name="T39" fmla="*/ 680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4" h="1018">
                <a:moveTo>
                  <a:pt x="1232" y="22"/>
                </a:moveTo>
                <a:cubicBezTo>
                  <a:pt x="1192" y="44"/>
                  <a:pt x="759" y="349"/>
                  <a:pt x="759" y="349"/>
                </a:cubicBezTo>
                <a:cubicBezTo>
                  <a:pt x="759" y="349"/>
                  <a:pt x="749" y="357"/>
                  <a:pt x="754" y="370"/>
                </a:cubicBezTo>
                <a:cubicBezTo>
                  <a:pt x="612" y="468"/>
                  <a:pt x="612" y="468"/>
                  <a:pt x="612" y="468"/>
                </a:cubicBezTo>
                <a:cubicBezTo>
                  <a:pt x="603" y="456"/>
                  <a:pt x="593" y="444"/>
                  <a:pt x="581" y="433"/>
                </a:cubicBezTo>
                <a:cubicBezTo>
                  <a:pt x="454" y="308"/>
                  <a:pt x="250" y="310"/>
                  <a:pt x="125" y="437"/>
                </a:cubicBezTo>
                <a:cubicBezTo>
                  <a:pt x="0" y="564"/>
                  <a:pt x="2" y="768"/>
                  <a:pt x="129" y="893"/>
                </a:cubicBezTo>
                <a:cubicBezTo>
                  <a:pt x="256" y="1018"/>
                  <a:pt x="460" y="1017"/>
                  <a:pt x="585" y="890"/>
                </a:cubicBezTo>
                <a:cubicBezTo>
                  <a:pt x="684" y="790"/>
                  <a:pt x="703" y="642"/>
                  <a:pt x="646" y="523"/>
                </a:cubicBezTo>
                <a:cubicBezTo>
                  <a:pt x="790" y="426"/>
                  <a:pt x="790" y="426"/>
                  <a:pt x="790" y="426"/>
                </a:cubicBezTo>
                <a:cubicBezTo>
                  <a:pt x="800" y="435"/>
                  <a:pt x="812" y="428"/>
                  <a:pt x="812" y="428"/>
                </a:cubicBezTo>
                <a:cubicBezTo>
                  <a:pt x="812" y="428"/>
                  <a:pt x="1253" y="137"/>
                  <a:pt x="1289" y="108"/>
                </a:cubicBezTo>
                <a:cubicBezTo>
                  <a:pt x="1314" y="87"/>
                  <a:pt x="1301" y="62"/>
                  <a:pt x="1292" y="49"/>
                </a:cubicBezTo>
                <a:cubicBezTo>
                  <a:pt x="1292" y="49"/>
                  <a:pt x="1292" y="49"/>
                  <a:pt x="1292" y="49"/>
                </a:cubicBezTo>
                <a:cubicBezTo>
                  <a:pt x="1292" y="49"/>
                  <a:pt x="1272" y="0"/>
                  <a:pt x="1232" y="22"/>
                </a:cubicBezTo>
                <a:close/>
                <a:moveTo>
                  <a:pt x="594" y="680"/>
                </a:moveTo>
                <a:cubicBezTo>
                  <a:pt x="586" y="812"/>
                  <a:pt x="472" y="913"/>
                  <a:pt x="339" y="905"/>
                </a:cubicBezTo>
                <a:cubicBezTo>
                  <a:pt x="207" y="897"/>
                  <a:pt x="106" y="783"/>
                  <a:pt x="114" y="650"/>
                </a:cubicBezTo>
                <a:cubicBezTo>
                  <a:pt x="122" y="518"/>
                  <a:pt x="236" y="417"/>
                  <a:pt x="369" y="425"/>
                </a:cubicBezTo>
                <a:cubicBezTo>
                  <a:pt x="502" y="433"/>
                  <a:pt x="602" y="547"/>
                  <a:pt x="594" y="6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06CBDDD8-D6CE-A740-9C23-56721F7EBF41}"/>
              </a:ext>
            </a:extLst>
          </p:cNvPr>
          <p:cNvSpPr>
            <a:spLocks noEditPoints="1"/>
          </p:cNvSpPr>
          <p:nvPr/>
        </p:nvSpPr>
        <p:spPr bwMode="auto">
          <a:xfrm>
            <a:off x="6705601" y="4256342"/>
            <a:ext cx="2289045" cy="4426330"/>
          </a:xfrm>
          <a:custGeom>
            <a:avLst/>
            <a:gdLst>
              <a:gd name="T0" fmla="*/ 1044 w 1058"/>
              <a:gd name="T1" fmla="*/ 1960 h 2046"/>
              <a:gd name="T2" fmla="*/ 786 w 1058"/>
              <a:gd name="T3" fmla="*/ 1192 h 2046"/>
              <a:gd name="T4" fmla="*/ 761 w 1058"/>
              <a:gd name="T5" fmla="*/ 1176 h 2046"/>
              <a:gd name="T6" fmla="*/ 683 w 1058"/>
              <a:gd name="T7" fmla="*/ 946 h 2046"/>
              <a:gd name="T8" fmla="*/ 743 w 1058"/>
              <a:gd name="T9" fmla="*/ 918 h 2046"/>
              <a:gd name="T10" fmla="*/ 918 w 1058"/>
              <a:gd name="T11" fmla="*/ 298 h 2046"/>
              <a:gd name="T12" fmla="*/ 298 w 1058"/>
              <a:gd name="T13" fmla="*/ 123 h 2046"/>
              <a:gd name="T14" fmla="*/ 123 w 1058"/>
              <a:gd name="T15" fmla="*/ 743 h 2046"/>
              <a:gd name="T16" fmla="*/ 596 w 1058"/>
              <a:gd name="T17" fmla="*/ 970 h 2046"/>
              <a:gd name="T18" fmla="*/ 671 w 1058"/>
              <a:gd name="T19" fmla="*/ 1204 h 2046"/>
              <a:gd name="T20" fmla="*/ 659 w 1058"/>
              <a:gd name="T21" fmla="*/ 1231 h 2046"/>
              <a:gd name="T22" fmla="*/ 905 w 1058"/>
              <a:gd name="T23" fmla="*/ 2004 h 2046"/>
              <a:gd name="T24" fmla="*/ 983 w 1058"/>
              <a:gd name="T25" fmla="*/ 2031 h 2046"/>
              <a:gd name="T26" fmla="*/ 983 w 1058"/>
              <a:gd name="T27" fmla="*/ 2032 h 2046"/>
              <a:gd name="T28" fmla="*/ 1044 w 1058"/>
              <a:gd name="T29" fmla="*/ 1960 h 2046"/>
              <a:gd name="T30" fmla="*/ 404 w 1058"/>
              <a:gd name="T31" fmla="*/ 838 h 2046"/>
              <a:gd name="T32" fmla="*/ 199 w 1058"/>
              <a:gd name="T33" fmla="*/ 404 h 2046"/>
              <a:gd name="T34" fmla="*/ 633 w 1058"/>
              <a:gd name="T35" fmla="*/ 199 h 2046"/>
              <a:gd name="T36" fmla="*/ 838 w 1058"/>
              <a:gd name="T37" fmla="*/ 633 h 2046"/>
              <a:gd name="T38" fmla="*/ 404 w 1058"/>
              <a:gd name="T39" fmla="*/ 838 h 2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8" h="2046">
                <a:moveTo>
                  <a:pt x="1044" y="1960"/>
                </a:moveTo>
                <a:cubicBezTo>
                  <a:pt x="1030" y="1897"/>
                  <a:pt x="786" y="1192"/>
                  <a:pt x="786" y="1192"/>
                </a:cubicBezTo>
                <a:cubicBezTo>
                  <a:pt x="786" y="1192"/>
                  <a:pt x="780" y="1174"/>
                  <a:pt x="761" y="1176"/>
                </a:cubicBezTo>
                <a:cubicBezTo>
                  <a:pt x="683" y="946"/>
                  <a:pt x="683" y="946"/>
                  <a:pt x="683" y="946"/>
                </a:cubicBezTo>
                <a:cubicBezTo>
                  <a:pt x="704" y="938"/>
                  <a:pt x="724" y="929"/>
                  <a:pt x="743" y="918"/>
                </a:cubicBezTo>
                <a:cubicBezTo>
                  <a:pt x="963" y="795"/>
                  <a:pt x="1041" y="517"/>
                  <a:pt x="918" y="298"/>
                </a:cubicBezTo>
                <a:cubicBezTo>
                  <a:pt x="795" y="78"/>
                  <a:pt x="518" y="0"/>
                  <a:pt x="298" y="123"/>
                </a:cubicBezTo>
                <a:cubicBezTo>
                  <a:pt x="79" y="246"/>
                  <a:pt x="0" y="523"/>
                  <a:pt x="123" y="743"/>
                </a:cubicBezTo>
                <a:cubicBezTo>
                  <a:pt x="220" y="915"/>
                  <a:pt x="412" y="1001"/>
                  <a:pt x="596" y="970"/>
                </a:cubicBezTo>
                <a:cubicBezTo>
                  <a:pt x="671" y="1204"/>
                  <a:pt x="671" y="1204"/>
                  <a:pt x="671" y="1204"/>
                </a:cubicBezTo>
                <a:cubicBezTo>
                  <a:pt x="654" y="1213"/>
                  <a:pt x="659" y="1231"/>
                  <a:pt x="659" y="1231"/>
                </a:cubicBezTo>
                <a:cubicBezTo>
                  <a:pt x="659" y="1231"/>
                  <a:pt x="879" y="1945"/>
                  <a:pt x="905" y="2004"/>
                </a:cubicBezTo>
                <a:cubicBezTo>
                  <a:pt x="923" y="2046"/>
                  <a:pt x="962" y="2039"/>
                  <a:pt x="983" y="2031"/>
                </a:cubicBezTo>
                <a:cubicBezTo>
                  <a:pt x="983" y="2032"/>
                  <a:pt x="983" y="2032"/>
                  <a:pt x="983" y="2032"/>
                </a:cubicBezTo>
                <a:cubicBezTo>
                  <a:pt x="983" y="2032"/>
                  <a:pt x="1058" y="2023"/>
                  <a:pt x="1044" y="1960"/>
                </a:cubicBezTo>
                <a:close/>
                <a:moveTo>
                  <a:pt x="404" y="838"/>
                </a:moveTo>
                <a:cubicBezTo>
                  <a:pt x="228" y="774"/>
                  <a:pt x="136" y="580"/>
                  <a:pt x="199" y="404"/>
                </a:cubicBezTo>
                <a:cubicBezTo>
                  <a:pt x="262" y="227"/>
                  <a:pt x="457" y="136"/>
                  <a:pt x="633" y="199"/>
                </a:cubicBezTo>
                <a:cubicBezTo>
                  <a:pt x="810" y="262"/>
                  <a:pt x="901" y="457"/>
                  <a:pt x="838" y="633"/>
                </a:cubicBezTo>
                <a:cubicBezTo>
                  <a:pt x="775" y="809"/>
                  <a:pt x="580" y="901"/>
                  <a:pt x="404" y="8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47EA563E-32FF-9542-BE28-89A4FFC09B1E}"/>
              </a:ext>
            </a:extLst>
          </p:cNvPr>
          <p:cNvSpPr>
            <a:spLocks noEditPoints="1"/>
          </p:cNvSpPr>
          <p:nvPr/>
        </p:nvSpPr>
        <p:spPr bwMode="auto">
          <a:xfrm>
            <a:off x="9643841" y="677339"/>
            <a:ext cx="649195" cy="644979"/>
          </a:xfrm>
          <a:custGeom>
            <a:avLst/>
            <a:gdLst>
              <a:gd name="T0" fmla="*/ 289 w 300"/>
              <a:gd name="T1" fmla="*/ 247 h 298"/>
              <a:gd name="T2" fmla="*/ 239 w 300"/>
              <a:gd name="T3" fmla="*/ 197 h 298"/>
              <a:gd name="T4" fmla="*/ 218 w 300"/>
              <a:gd name="T5" fmla="*/ 189 h 298"/>
              <a:gd name="T6" fmla="*/ 188 w 300"/>
              <a:gd name="T7" fmla="*/ 159 h 298"/>
              <a:gd name="T8" fmla="*/ 175 w 300"/>
              <a:gd name="T9" fmla="*/ 38 h 298"/>
              <a:gd name="T10" fmla="*/ 38 w 300"/>
              <a:gd name="T11" fmla="*/ 38 h 298"/>
              <a:gd name="T12" fmla="*/ 38 w 300"/>
              <a:gd name="T13" fmla="*/ 175 h 298"/>
              <a:gd name="T14" fmla="*/ 162 w 300"/>
              <a:gd name="T15" fmla="*/ 186 h 298"/>
              <a:gd name="T16" fmla="*/ 192 w 300"/>
              <a:gd name="T17" fmla="*/ 215 h 298"/>
              <a:gd name="T18" fmla="*/ 200 w 300"/>
              <a:gd name="T19" fmla="*/ 236 h 298"/>
              <a:gd name="T20" fmla="*/ 250 w 300"/>
              <a:gd name="T21" fmla="*/ 287 h 298"/>
              <a:gd name="T22" fmla="*/ 289 w 300"/>
              <a:gd name="T23" fmla="*/ 287 h 298"/>
              <a:gd name="T24" fmla="*/ 289 w 300"/>
              <a:gd name="T25" fmla="*/ 247 h 298"/>
              <a:gd name="T26" fmla="*/ 66 w 300"/>
              <a:gd name="T27" fmla="*/ 147 h 298"/>
              <a:gd name="T28" fmla="*/ 66 w 300"/>
              <a:gd name="T29" fmla="*/ 66 h 298"/>
              <a:gd name="T30" fmla="*/ 148 w 300"/>
              <a:gd name="T31" fmla="*/ 66 h 298"/>
              <a:gd name="T32" fmla="*/ 148 w 300"/>
              <a:gd name="T33" fmla="*/ 147 h 298"/>
              <a:gd name="T34" fmla="*/ 66 w 300"/>
              <a:gd name="T35" fmla="*/ 147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0" h="298">
                <a:moveTo>
                  <a:pt x="289" y="247"/>
                </a:moveTo>
                <a:cubicBezTo>
                  <a:pt x="239" y="197"/>
                  <a:pt x="239" y="197"/>
                  <a:pt x="239" y="197"/>
                </a:cubicBezTo>
                <a:cubicBezTo>
                  <a:pt x="233" y="191"/>
                  <a:pt x="226" y="189"/>
                  <a:pt x="218" y="18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213" y="122"/>
                  <a:pt x="208" y="71"/>
                  <a:pt x="175" y="38"/>
                </a:cubicBezTo>
                <a:cubicBezTo>
                  <a:pt x="138" y="0"/>
                  <a:pt x="76" y="0"/>
                  <a:pt x="38" y="38"/>
                </a:cubicBezTo>
                <a:cubicBezTo>
                  <a:pt x="0" y="76"/>
                  <a:pt x="0" y="137"/>
                  <a:pt x="38" y="175"/>
                </a:cubicBezTo>
                <a:cubicBezTo>
                  <a:pt x="72" y="209"/>
                  <a:pt x="124" y="212"/>
                  <a:pt x="162" y="186"/>
                </a:cubicBezTo>
                <a:cubicBezTo>
                  <a:pt x="192" y="215"/>
                  <a:pt x="192" y="215"/>
                  <a:pt x="192" y="215"/>
                </a:cubicBezTo>
                <a:cubicBezTo>
                  <a:pt x="191" y="223"/>
                  <a:pt x="194" y="231"/>
                  <a:pt x="200" y="236"/>
                </a:cubicBezTo>
                <a:cubicBezTo>
                  <a:pt x="250" y="287"/>
                  <a:pt x="250" y="287"/>
                  <a:pt x="250" y="287"/>
                </a:cubicBezTo>
                <a:cubicBezTo>
                  <a:pt x="261" y="298"/>
                  <a:pt x="279" y="298"/>
                  <a:pt x="289" y="287"/>
                </a:cubicBezTo>
                <a:cubicBezTo>
                  <a:pt x="300" y="276"/>
                  <a:pt x="300" y="258"/>
                  <a:pt x="289" y="247"/>
                </a:cubicBezTo>
                <a:close/>
                <a:moveTo>
                  <a:pt x="66" y="147"/>
                </a:moveTo>
                <a:cubicBezTo>
                  <a:pt x="43" y="125"/>
                  <a:pt x="43" y="88"/>
                  <a:pt x="66" y="66"/>
                </a:cubicBezTo>
                <a:cubicBezTo>
                  <a:pt x="89" y="43"/>
                  <a:pt x="125" y="43"/>
                  <a:pt x="148" y="66"/>
                </a:cubicBezTo>
                <a:cubicBezTo>
                  <a:pt x="170" y="88"/>
                  <a:pt x="170" y="125"/>
                  <a:pt x="148" y="147"/>
                </a:cubicBezTo>
                <a:cubicBezTo>
                  <a:pt x="125" y="170"/>
                  <a:pt x="89" y="170"/>
                  <a:pt x="66" y="1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4C8CE90F-F057-0345-92C2-DF7E24C9F55F}"/>
              </a:ext>
            </a:extLst>
          </p:cNvPr>
          <p:cNvSpPr>
            <a:spLocks/>
          </p:cNvSpPr>
          <p:nvPr/>
        </p:nvSpPr>
        <p:spPr bwMode="auto">
          <a:xfrm>
            <a:off x="7405382" y="4975094"/>
            <a:ext cx="830464" cy="817817"/>
          </a:xfrm>
          <a:custGeom>
            <a:avLst/>
            <a:gdLst>
              <a:gd name="T0" fmla="*/ 240 w 384"/>
              <a:gd name="T1" fmla="*/ 185 h 378"/>
              <a:gd name="T2" fmla="*/ 319 w 384"/>
              <a:gd name="T3" fmla="*/ 187 h 378"/>
              <a:gd name="T4" fmla="*/ 363 w 384"/>
              <a:gd name="T5" fmla="*/ 146 h 378"/>
              <a:gd name="T6" fmla="*/ 377 w 384"/>
              <a:gd name="T7" fmla="*/ 88 h 378"/>
              <a:gd name="T8" fmla="*/ 375 w 384"/>
              <a:gd name="T9" fmla="*/ 91 h 378"/>
              <a:gd name="T10" fmla="*/ 324 w 384"/>
              <a:gd name="T11" fmla="*/ 139 h 378"/>
              <a:gd name="T12" fmla="*/ 252 w 384"/>
              <a:gd name="T13" fmla="*/ 137 h 378"/>
              <a:gd name="T14" fmla="*/ 251 w 384"/>
              <a:gd name="T15" fmla="*/ 136 h 378"/>
              <a:gd name="T16" fmla="*/ 252 w 384"/>
              <a:gd name="T17" fmla="*/ 62 h 378"/>
              <a:gd name="T18" fmla="*/ 304 w 384"/>
              <a:gd name="T19" fmla="*/ 14 h 378"/>
              <a:gd name="T20" fmla="*/ 308 w 384"/>
              <a:gd name="T21" fmla="*/ 11 h 378"/>
              <a:gd name="T22" fmla="*/ 245 w 384"/>
              <a:gd name="T23" fmla="*/ 19 h 378"/>
              <a:gd name="T24" fmla="*/ 201 w 384"/>
              <a:gd name="T25" fmla="*/ 60 h 378"/>
              <a:gd name="T26" fmla="*/ 199 w 384"/>
              <a:gd name="T27" fmla="*/ 141 h 378"/>
              <a:gd name="T28" fmla="*/ 206 w 384"/>
              <a:gd name="T29" fmla="*/ 149 h 378"/>
              <a:gd name="T30" fmla="*/ 183 w 384"/>
              <a:gd name="T31" fmla="*/ 170 h 378"/>
              <a:gd name="T32" fmla="*/ 81 w 384"/>
              <a:gd name="T33" fmla="*/ 61 h 378"/>
              <a:gd name="T34" fmla="*/ 48 w 384"/>
              <a:gd name="T35" fmla="*/ 51 h 378"/>
              <a:gd name="T36" fmla="*/ 40 w 384"/>
              <a:gd name="T37" fmla="*/ 58 h 378"/>
              <a:gd name="T38" fmla="*/ 50 w 384"/>
              <a:gd name="T39" fmla="*/ 89 h 378"/>
              <a:gd name="T40" fmla="*/ 152 w 384"/>
              <a:gd name="T41" fmla="*/ 199 h 378"/>
              <a:gd name="T42" fmla="*/ 126 w 384"/>
              <a:gd name="T43" fmla="*/ 223 h 378"/>
              <a:gd name="T44" fmla="*/ 86 w 384"/>
              <a:gd name="T45" fmla="*/ 232 h 378"/>
              <a:gd name="T46" fmla="*/ 18 w 384"/>
              <a:gd name="T47" fmla="*/ 295 h 378"/>
              <a:gd name="T48" fmla="*/ 15 w 384"/>
              <a:gd name="T49" fmla="*/ 352 h 378"/>
              <a:gd name="T50" fmla="*/ 17 w 384"/>
              <a:gd name="T51" fmla="*/ 353 h 378"/>
              <a:gd name="T52" fmla="*/ 75 w 384"/>
              <a:gd name="T53" fmla="*/ 357 h 378"/>
              <a:gd name="T54" fmla="*/ 143 w 384"/>
              <a:gd name="T55" fmla="*/ 293 h 378"/>
              <a:gd name="T56" fmla="*/ 154 w 384"/>
              <a:gd name="T57" fmla="*/ 255 h 378"/>
              <a:gd name="T58" fmla="*/ 181 w 384"/>
              <a:gd name="T59" fmla="*/ 229 h 378"/>
              <a:gd name="T60" fmla="*/ 202 w 384"/>
              <a:gd name="T61" fmla="*/ 252 h 378"/>
              <a:gd name="T62" fmla="*/ 210 w 384"/>
              <a:gd name="T63" fmla="*/ 292 h 378"/>
              <a:gd name="T64" fmla="*/ 274 w 384"/>
              <a:gd name="T65" fmla="*/ 360 h 378"/>
              <a:gd name="T66" fmla="*/ 331 w 384"/>
              <a:gd name="T67" fmla="*/ 362 h 378"/>
              <a:gd name="T68" fmla="*/ 332 w 384"/>
              <a:gd name="T69" fmla="*/ 361 h 378"/>
              <a:gd name="T70" fmla="*/ 335 w 384"/>
              <a:gd name="T71" fmla="*/ 303 h 378"/>
              <a:gd name="T72" fmla="*/ 272 w 384"/>
              <a:gd name="T73" fmla="*/ 235 h 378"/>
              <a:gd name="T74" fmla="*/ 233 w 384"/>
              <a:gd name="T75" fmla="*/ 224 h 378"/>
              <a:gd name="T76" fmla="*/ 212 w 384"/>
              <a:gd name="T77" fmla="*/ 201 h 378"/>
              <a:gd name="T78" fmla="*/ 235 w 384"/>
              <a:gd name="T79" fmla="*/ 179 h 378"/>
              <a:gd name="T80" fmla="*/ 240 w 384"/>
              <a:gd name="T81" fmla="*/ 18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" h="378">
                <a:moveTo>
                  <a:pt x="240" y="185"/>
                </a:moveTo>
                <a:cubicBezTo>
                  <a:pt x="261" y="207"/>
                  <a:pt x="297" y="207"/>
                  <a:pt x="319" y="187"/>
                </a:cubicBezTo>
                <a:cubicBezTo>
                  <a:pt x="363" y="146"/>
                  <a:pt x="363" y="146"/>
                  <a:pt x="363" y="146"/>
                </a:cubicBezTo>
                <a:cubicBezTo>
                  <a:pt x="379" y="131"/>
                  <a:pt x="384" y="108"/>
                  <a:pt x="377" y="88"/>
                </a:cubicBezTo>
                <a:cubicBezTo>
                  <a:pt x="377" y="89"/>
                  <a:pt x="376" y="90"/>
                  <a:pt x="375" y="91"/>
                </a:cubicBezTo>
                <a:cubicBezTo>
                  <a:pt x="324" y="139"/>
                  <a:pt x="324" y="139"/>
                  <a:pt x="324" y="139"/>
                </a:cubicBezTo>
                <a:cubicBezTo>
                  <a:pt x="304" y="158"/>
                  <a:pt x="271" y="157"/>
                  <a:pt x="252" y="137"/>
                </a:cubicBezTo>
                <a:cubicBezTo>
                  <a:pt x="251" y="136"/>
                  <a:pt x="251" y="136"/>
                  <a:pt x="251" y="136"/>
                </a:cubicBezTo>
                <a:cubicBezTo>
                  <a:pt x="233" y="116"/>
                  <a:pt x="232" y="81"/>
                  <a:pt x="252" y="62"/>
                </a:cubicBezTo>
                <a:cubicBezTo>
                  <a:pt x="304" y="14"/>
                  <a:pt x="304" y="14"/>
                  <a:pt x="304" y="14"/>
                </a:cubicBezTo>
                <a:cubicBezTo>
                  <a:pt x="305" y="13"/>
                  <a:pt x="306" y="12"/>
                  <a:pt x="308" y="11"/>
                </a:cubicBezTo>
                <a:cubicBezTo>
                  <a:pt x="288" y="0"/>
                  <a:pt x="262" y="3"/>
                  <a:pt x="245" y="19"/>
                </a:cubicBezTo>
                <a:cubicBezTo>
                  <a:pt x="201" y="60"/>
                  <a:pt x="201" y="60"/>
                  <a:pt x="201" y="60"/>
                </a:cubicBezTo>
                <a:cubicBezTo>
                  <a:pt x="179" y="81"/>
                  <a:pt x="178" y="119"/>
                  <a:pt x="199" y="141"/>
                </a:cubicBezTo>
                <a:cubicBezTo>
                  <a:pt x="206" y="149"/>
                  <a:pt x="206" y="149"/>
                  <a:pt x="206" y="149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81" y="61"/>
                  <a:pt x="81" y="61"/>
                  <a:pt x="81" y="61"/>
                </a:cubicBezTo>
                <a:cubicBezTo>
                  <a:pt x="48" y="51"/>
                  <a:pt x="48" y="51"/>
                  <a:pt x="48" y="51"/>
                </a:cubicBezTo>
                <a:cubicBezTo>
                  <a:pt x="40" y="58"/>
                  <a:pt x="40" y="58"/>
                  <a:pt x="40" y="58"/>
                </a:cubicBezTo>
                <a:cubicBezTo>
                  <a:pt x="50" y="89"/>
                  <a:pt x="50" y="89"/>
                  <a:pt x="50" y="89"/>
                </a:cubicBezTo>
                <a:cubicBezTo>
                  <a:pt x="152" y="199"/>
                  <a:pt x="152" y="199"/>
                  <a:pt x="152" y="199"/>
                </a:cubicBezTo>
                <a:cubicBezTo>
                  <a:pt x="126" y="223"/>
                  <a:pt x="126" y="223"/>
                  <a:pt x="126" y="223"/>
                </a:cubicBezTo>
                <a:cubicBezTo>
                  <a:pt x="112" y="219"/>
                  <a:pt x="97" y="221"/>
                  <a:pt x="86" y="232"/>
                </a:cubicBezTo>
                <a:cubicBezTo>
                  <a:pt x="18" y="295"/>
                  <a:pt x="18" y="295"/>
                  <a:pt x="18" y="295"/>
                </a:cubicBezTo>
                <a:cubicBezTo>
                  <a:pt x="1" y="311"/>
                  <a:pt x="0" y="336"/>
                  <a:pt x="15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32" y="370"/>
                  <a:pt x="59" y="372"/>
                  <a:pt x="75" y="357"/>
                </a:cubicBezTo>
                <a:cubicBezTo>
                  <a:pt x="143" y="293"/>
                  <a:pt x="143" y="293"/>
                  <a:pt x="143" y="293"/>
                </a:cubicBezTo>
                <a:cubicBezTo>
                  <a:pt x="154" y="283"/>
                  <a:pt x="157" y="268"/>
                  <a:pt x="154" y="255"/>
                </a:cubicBezTo>
                <a:cubicBezTo>
                  <a:pt x="181" y="229"/>
                  <a:pt x="181" y="229"/>
                  <a:pt x="181" y="229"/>
                </a:cubicBezTo>
                <a:cubicBezTo>
                  <a:pt x="202" y="252"/>
                  <a:pt x="202" y="252"/>
                  <a:pt x="202" y="252"/>
                </a:cubicBezTo>
                <a:cubicBezTo>
                  <a:pt x="197" y="265"/>
                  <a:pt x="200" y="280"/>
                  <a:pt x="210" y="292"/>
                </a:cubicBezTo>
                <a:cubicBezTo>
                  <a:pt x="274" y="360"/>
                  <a:pt x="274" y="360"/>
                  <a:pt x="274" y="360"/>
                </a:cubicBezTo>
                <a:cubicBezTo>
                  <a:pt x="289" y="376"/>
                  <a:pt x="315" y="378"/>
                  <a:pt x="331" y="362"/>
                </a:cubicBezTo>
                <a:cubicBezTo>
                  <a:pt x="332" y="361"/>
                  <a:pt x="332" y="361"/>
                  <a:pt x="332" y="361"/>
                </a:cubicBezTo>
                <a:cubicBezTo>
                  <a:pt x="349" y="346"/>
                  <a:pt x="351" y="319"/>
                  <a:pt x="335" y="303"/>
                </a:cubicBezTo>
                <a:cubicBezTo>
                  <a:pt x="272" y="235"/>
                  <a:pt x="272" y="235"/>
                  <a:pt x="272" y="235"/>
                </a:cubicBezTo>
                <a:cubicBezTo>
                  <a:pt x="262" y="224"/>
                  <a:pt x="247" y="221"/>
                  <a:pt x="233" y="224"/>
                </a:cubicBezTo>
                <a:cubicBezTo>
                  <a:pt x="212" y="201"/>
                  <a:pt x="212" y="201"/>
                  <a:pt x="212" y="201"/>
                </a:cubicBezTo>
                <a:cubicBezTo>
                  <a:pt x="235" y="179"/>
                  <a:pt x="235" y="179"/>
                  <a:pt x="235" y="179"/>
                </a:cubicBezTo>
                <a:lnTo>
                  <a:pt x="24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89002">
            <a:extLst>
              <a:ext uri="{FF2B5EF4-FFF2-40B4-BE49-F238E27FC236}">
                <a16:creationId xmlns:a16="http://schemas.microsoft.com/office/drawing/2014/main" id="{49A9DAB8-B3A7-AC40-BF08-C0853F029E9D}"/>
              </a:ext>
            </a:extLst>
          </p:cNvPr>
          <p:cNvGrpSpPr/>
          <p:nvPr/>
        </p:nvGrpSpPr>
        <p:grpSpPr>
          <a:xfrm>
            <a:off x="10373130" y="1893524"/>
            <a:ext cx="564884" cy="727184"/>
            <a:chOff x="10371542" y="1893524"/>
            <a:chExt cx="564884" cy="727184"/>
          </a:xfrm>
          <a:solidFill>
            <a:schemeClr val="accent4"/>
          </a:solidFill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FC3D9E1F-CA24-A44C-AF95-3AD35E602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6296" y="2538504"/>
              <a:ext cx="107496" cy="82204"/>
            </a:xfrm>
            <a:custGeom>
              <a:avLst/>
              <a:gdLst>
                <a:gd name="T0" fmla="*/ 29 w 50"/>
                <a:gd name="T1" fmla="*/ 0 h 38"/>
                <a:gd name="T2" fmla="*/ 23 w 50"/>
                <a:gd name="T3" fmla="*/ 0 h 38"/>
                <a:gd name="T4" fmla="*/ 0 w 50"/>
                <a:gd name="T5" fmla="*/ 14 h 38"/>
                <a:gd name="T6" fmla="*/ 0 w 50"/>
                <a:gd name="T7" fmla="*/ 21 h 38"/>
                <a:gd name="T8" fmla="*/ 23 w 50"/>
                <a:gd name="T9" fmla="*/ 38 h 38"/>
                <a:gd name="T10" fmla="*/ 29 w 50"/>
                <a:gd name="T11" fmla="*/ 38 h 38"/>
                <a:gd name="T12" fmla="*/ 50 w 50"/>
                <a:gd name="T13" fmla="*/ 21 h 38"/>
                <a:gd name="T14" fmla="*/ 50 w 50"/>
                <a:gd name="T15" fmla="*/ 14 h 38"/>
                <a:gd name="T16" fmla="*/ 29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2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0" y="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12" y="38"/>
                    <a:pt x="23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0" y="38"/>
                    <a:pt x="50" y="31"/>
                    <a:pt x="50" y="2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4"/>
                    <a:pt x="40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F048C9C-D5DA-C540-B0A4-B3446831A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4331" y="2439439"/>
              <a:ext cx="99065" cy="181269"/>
            </a:xfrm>
            <a:custGeom>
              <a:avLst/>
              <a:gdLst>
                <a:gd name="T0" fmla="*/ 25 w 46"/>
                <a:gd name="T1" fmla="*/ 0 h 84"/>
                <a:gd name="T2" fmla="*/ 18 w 46"/>
                <a:gd name="T3" fmla="*/ 0 h 84"/>
                <a:gd name="T4" fmla="*/ 0 w 46"/>
                <a:gd name="T5" fmla="*/ 15 h 84"/>
                <a:gd name="T6" fmla="*/ 0 w 46"/>
                <a:gd name="T7" fmla="*/ 67 h 84"/>
                <a:gd name="T8" fmla="*/ 18 w 46"/>
                <a:gd name="T9" fmla="*/ 84 h 84"/>
                <a:gd name="T10" fmla="*/ 25 w 46"/>
                <a:gd name="T11" fmla="*/ 84 h 84"/>
                <a:gd name="T12" fmla="*/ 46 w 46"/>
                <a:gd name="T13" fmla="*/ 67 h 84"/>
                <a:gd name="T14" fmla="*/ 46 w 46"/>
                <a:gd name="T15" fmla="*/ 15 h 84"/>
                <a:gd name="T16" fmla="*/ 25 w 4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4">
                  <a:moveTo>
                    <a:pt x="2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7"/>
                    <a:pt x="7" y="84"/>
                    <a:pt x="18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35" y="84"/>
                    <a:pt x="46" y="77"/>
                    <a:pt x="46" y="6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5"/>
                    <a:pt x="3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F2AE8DFE-A934-E14D-961E-B0FC1F2CE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260" y="2355128"/>
              <a:ext cx="90634" cy="265580"/>
            </a:xfrm>
            <a:custGeom>
              <a:avLst/>
              <a:gdLst>
                <a:gd name="T0" fmla="*/ 25 w 42"/>
                <a:gd name="T1" fmla="*/ 0 h 123"/>
                <a:gd name="T2" fmla="*/ 20 w 42"/>
                <a:gd name="T3" fmla="*/ 0 h 123"/>
                <a:gd name="T4" fmla="*/ 0 w 42"/>
                <a:gd name="T5" fmla="*/ 21 h 123"/>
                <a:gd name="T6" fmla="*/ 0 w 42"/>
                <a:gd name="T7" fmla="*/ 105 h 123"/>
                <a:gd name="T8" fmla="*/ 20 w 42"/>
                <a:gd name="T9" fmla="*/ 123 h 123"/>
                <a:gd name="T10" fmla="*/ 25 w 42"/>
                <a:gd name="T11" fmla="*/ 123 h 123"/>
                <a:gd name="T12" fmla="*/ 42 w 42"/>
                <a:gd name="T13" fmla="*/ 105 h 123"/>
                <a:gd name="T14" fmla="*/ 42 w 42"/>
                <a:gd name="T15" fmla="*/ 21 h 123"/>
                <a:gd name="T16" fmla="*/ 25 w 42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23">
                  <a:moveTo>
                    <a:pt x="25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9" y="123"/>
                    <a:pt x="20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35" y="123"/>
                    <a:pt x="42" y="116"/>
                    <a:pt x="42" y="10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1"/>
                    <a:pt x="3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1C0FDABE-B6E8-384F-AB0A-CE515EC2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7756" y="2264493"/>
              <a:ext cx="90634" cy="356215"/>
            </a:xfrm>
            <a:custGeom>
              <a:avLst/>
              <a:gdLst>
                <a:gd name="T0" fmla="*/ 42 w 42"/>
                <a:gd name="T1" fmla="*/ 19 h 165"/>
                <a:gd name="T2" fmla="*/ 23 w 42"/>
                <a:gd name="T3" fmla="*/ 0 h 165"/>
                <a:gd name="T4" fmla="*/ 19 w 42"/>
                <a:gd name="T5" fmla="*/ 0 h 165"/>
                <a:gd name="T6" fmla="*/ 0 w 42"/>
                <a:gd name="T7" fmla="*/ 19 h 165"/>
                <a:gd name="T8" fmla="*/ 0 w 42"/>
                <a:gd name="T9" fmla="*/ 146 h 165"/>
                <a:gd name="T10" fmla="*/ 19 w 42"/>
                <a:gd name="T11" fmla="*/ 165 h 165"/>
                <a:gd name="T12" fmla="*/ 23 w 42"/>
                <a:gd name="T13" fmla="*/ 165 h 165"/>
                <a:gd name="T14" fmla="*/ 42 w 42"/>
                <a:gd name="T15" fmla="*/ 146 h 165"/>
                <a:gd name="T16" fmla="*/ 42 w 42"/>
                <a:gd name="T17" fmla="*/ 1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5">
                  <a:moveTo>
                    <a:pt x="42" y="19"/>
                  </a:moveTo>
                  <a:cubicBezTo>
                    <a:pt x="42" y="9"/>
                    <a:pt x="34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7"/>
                    <a:pt x="8" y="165"/>
                    <a:pt x="19" y="165"/>
                  </a:cubicBezTo>
                  <a:cubicBezTo>
                    <a:pt x="23" y="165"/>
                    <a:pt x="23" y="165"/>
                    <a:pt x="23" y="165"/>
                  </a:cubicBezTo>
                  <a:cubicBezTo>
                    <a:pt x="34" y="165"/>
                    <a:pt x="42" y="157"/>
                    <a:pt x="42" y="146"/>
                  </a:cubicBezTo>
                  <a:lnTo>
                    <a:pt x="4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4AE212AB-057E-2C48-B971-BE1BA0BFF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5791" y="2165428"/>
              <a:ext cx="90634" cy="455280"/>
            </a:xfrm>
            <a:custGeom>
              <a:avLst/>
              <a:gdLst>
                <a:gd name="T0" fmla="*/ 22 w 42"/>
                <a:gd name="T1" fmla="*/ 0 h 211"/>
                <a:gd name="T2" fmla="*/ 18 w 42"/>
                <a:gd name="T3" fmla="*/ 0 h 211"/>
                <a:gd name="T4" fmla="*/ 0 w 42"/>
                <a:gd name="T5" fmla="*/ 20 h 211"/>
                <a:gd name="T6" fmla="*/ 0 w 42"/>
                <a:gd name="T7" fmla="*/ 192 h 211"/>
                <a:gd name="T8" fmla="*/ 18 w 42"/>
                <a:gd name="T9" fmla="*/ 211 h 211"/>
                <a:gd name="T10" fmla="*/ 22 w 42"/>
                <a:gd name="T11" fmla="*/ 211 h 211"/>
                <a:gd name="T12" fmla="*/ 42 w 42"/>
                <a:gd name="T13" fmla="*/ 192 h 211"/>
                <a:gd name="T14" fmla="*/ 42 w 42"/>
                <a:gd name="T15" fmla="*/ 20 h 211"/>
                <a:gd name="T16" fmla="*/ 22 w 42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11">
                  <a:moveTo>
                    <a:pt x="2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10"/>
                    <a:pt x="0" y="2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2"/>
                    <a:pt x="8" y="211"/>
                    <a:pt x="18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32" y="211"/>
                    <a:pt x="42" y="202"/>
                    <a:pt x="42" y="192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0"/>
                    <a:pt x="3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1725B601-DCA8-C540-AAA5-3E4806257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1542" y="1893524"/>
              <a:ext cx="564884" cy="493220"/>
            </a:xfrm>
            <a:custGeom>
              <a:avLst/>
              <a:gdLst>
                <a:gd name="T0" fmla="*/ 258 w 261"/>
                <a:gd name="T1" fmla="*/ 10 h 228"/>
                <a:gd name="T2" fmla="*/ 239 w 261"/>
                <a:gd name="T3" fmla="*/ 3 h 228"/>
                <a:gd name="T4" fmla="*/ 174 w 261"/>
                <a:gd name="T5" fmla="*/ 28 h 228"/>
                <a:gd name="T6" fmla="*/ 165 w 261"/>
                <a:gd name="T7" fmla="*/ 48 h 228"/>
                <a:gd name="T8" fmla="*/ 179 w 261"/>
                <a:gd name="T9" fmla="*/ 58 h 228"/>
                <a:gd name="T10" fmla="*/ 184 w 261"/>
                <a:gd name="T11" fmla="*/ 57 h 228"/>
                <a:gd name="T12" fmla="*/ 209 w 261"/>
                <a:gd name="T13" fmla="*/ 47 h 228"/>
                <a:gd name="T14" fmla="*/ 12 w 261"/>
                <a:gd name="T15" fmla="*/ 199 h 228"/>
                <a:gd name="T16" fmla="*/ 3 w 261"/>
                <a:gd name="T17" fmla="*/ 218 h 228"/>
                <a:gd name="T18" fmla="*/ 17 w 261"/>
                <a:gd name="T19" fmla="*/ 228 h 228"/>
                <a:gd name="T20" fmla="*/ 23 w 261"/>
                <a:gd name="T21" fmla="*/ 227 h 228"/>
                <a:gd name="T22" fmla="*/ 226 w 261"/>
                <a:gd name="T23" fmla="*/ 76 h 228"/>
                <a:gd name="T24" fmla="*/ 226 w 261"/>
                <a:gd name="T25" fmla="*/ 90 h 228"/>
                <a:gd name="T26" fmla="*/ 244 w 261"/>
                <a:gd name="T27" fmla="*/ 105 h 228"/>
                <a:gd name="T28" fmla="*/ 261 w 261"/>
                <a:gd name="T29" fmla="*/ 90 h 228"/>
                <a:gd name="T30" fmla="*/ 261 w 261"/>
                <a:gd name="T31" fmla="*/ 20 h 228"/>
                <a:gd name="T32" fmla="*/ 261 w 261"/>
                <a:gd name="T33" fmla="*/ 20 h 228"/>
                <a:gd name="T34" fmla="*/ 258 w 261"/>
                <a:gd name="T35" fmla="*/ 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228">
                  <a:moveTo>
                    <a:pt x="258" y="10"/>
                  </a:moveTo>
                  <a:cubicBezTo>
                    <a:pt x="255" y="4"/>
                    <a:pt x="246" y="0"/>
                    <a:pt x="239" y="3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66" y="31"/>
                    <a:pt x="162" y="40"/>
                    <a:pt x="165" y="48"/>
                  </a:cubicBezTo>
                  <a:cubicBezTo>
                    <a:pt x="167" y="54"/>
                    <a:pt x="173" y="58"/>
                    <a:pt x="179" y="58"/>
                  </a:cubicBezTo>
                  <a:cubicBezTo>
                    <a:pt x="181" y="58"/>
                    <a:pt x="182" y="57"/>
                    <a:pt x="184" y="5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133" y="153"/>
                    <a:pt x="14" y="198"/>
                    <a:pt x="12" y="199"/>
                  </a:cubicBezTo>
                  <a:cubicBezTo>
                    <a:pt x="4" y="201"/>
                    <a:pt x="0" y="210"/>
                    <a:pt x="3" y="218"/>
                  </a:cubicBezTo>
                  <a:cubicBezTo>
                    <a:pt x="5" y="224"/>
                    <a:pt x="11" y="228"/>
                    <a:pt x="17" y="228"/>
                  </a:cubicBezTo>
                  <a:cubicBezTo>
                    <a:pt x="19" y="228"/>
                    <a:pt x="21" y="227"/>
                    <a:pt x="23" y="227"/>
                  </a:cubicBezTo>
                  <a:cubicBezTo>
                    <a:pt x="29" y="225"/>
                    <a:pt x="142" y="181"/>
                    <a:pt x="226" y="76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9"/>
                    <a:pt x="235" y="105"/>
                    <a:pt x="244" y="105"/>
                  </a:cubicBezTo>
                  <a:cubicBezTo>
                    <a:pt x="252" y="105"/>
                    <a:pt x="261" y="99"/>
                    <a:pt x="261" y="90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1" y="17"/>
                    <a:pt x="260" y="13"/>
                    <a:pt x="25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2">
            <a:extLst>
              <a:ext uri="{FF2B5EF4-FFF2-40B4-BE49-F238E27FC236}">
                <a16:creationId xmlns:a16="http://schemas.microsoft.com/office/drawing/2014/main" id="{F8E9CCAE-7770-914F-A09F-56B669A737CF}"/>
              </a:ext>
            </a:extLst>
          </p:cNvPr>
          <p:cNvGrpSpPr/>
          <p:nvPr/>
        </p:nvGrpSpPr>
        <p:grpSpPr>
          <a:xfrm>
            <a:off x="9442313" y="3789693"/>
            <a:ext cx="850723" cy="1234828"/>
            <a:chOff x="8591550" y="2065338"/>
            <a:chExt cx="474663" cy="688975"/>
          </a:xfrm>
          <a:solidFill>
            <a:schemeClr val="accent3"/>
          </a:solidFill>
        </p:grpSpPr>
        <p:sp>
          <p:nvSpPr>
            <p:cNvPr id="50" name="Freeform 100">
              <a:extLst>
                <a:ext uri="{FF2B5EF4-FFF2-40B4-BE49-F238E27FC236}">
                  <a16:creationId xmlns:a16="http://schemas.microsoft.com/office/drawing/2014/main" id="{600B3139-87D7-4946-BE17-5C11F2851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101">
              <a:extLst>
                <a:ext uri="{FF2B5EF4-FFF2-40B4-BE49-F238E27FC236}">
                  <a16:creationId xmlns:a16="http://schemas.microsoft.com/office/drawing/2014/main" id="{1A3BCEDE-57F4-4B41-B5ED-6AA732FEC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0A0E156-25D2-4B4A-ADFC-40592A13602E}"/>
              </a:ext>
            </a:extLst>
          </p:cNvPr>
          <p:cNvGrpSpPr/>
          <p:nvPr/>
        </p:nvGrpSpPr>
        <p:grpSpPr>
          <a:xfrm>
            <a:off x="880436" y="2813447"/>
            <a:ext cx="6479226" cy="615553"/>
            <a:chOff x="880436" y="2730639"/>
            <a:chExt cx="6479226" cy="61555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D11A3C-499F-E64C-AE21-29E52CC8CA86}"/>
                </a:ext>
              </a:extLst>
            </p:cNvPr>
            <p:cNvSpPr txBox="1"/>
            <p:nvPr/>
          </p:nvSpPr>
          <p:spPr>
            <a:xfrm>
              <a:off x="1160226" y="2730639"/>
              <a:ext cx="619943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ВОПРОСЫ</a:t>
              </a:r>
              <a:endParaRPr lang="en-US" sz="4000" dirty="0">
                <a:solidFill>
                  <a:srgbClr val="00B0F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937">
              <a:extLst>
                <a:ext uri="{FF2B5EF4-FFF2-40B4-BE49-F238E27FC236}">
                  <a16:creationId xmlns:a16="http://schemas.microsoft.com/office/drawing/2014/main" id="{824E1F08-8085-9149-81F9-BB0401B22480}"/>
                </a:ext>
              </a:extLst>
            </p:cNvPr>
            <p:cNvSpPr/>
            <p:nvPr/>
          </p:nvSpPr>
          <p:spPr>
            <a:xfrm rot="10800000">
              <a:off x="880436" y="2843271"/>
              <a:ext cx="71119" cy="4220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743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664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ТЕРНИСТЫЙ ПУТЬ К ЧЕТЫРЁМ ДЕВЯТКАМ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5FD326-456E-6940-83F2-06D781AAB0C5}"/>
              </a:ext>
            </a:extLst>
          </p:cNvPr>
          <p:cNvSpPr txBox="1"/>
          <p:nvPr/>
        </p:nvSpPr>
        <p:spPr>
          <a:xfrm>
            <a:off x="2020529" y="1806366"/>
            <a:ext cx="610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Исходить из того, что нужно бизнесу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2F736B-7E39-B742-8A6B-5E43A67D1B54}"/>
              </a:ext>
            </a:extLst>
          </p:cNvPr>
          <p:cNvSpPr txBox="1"/>
          <p:nvPr/>
        </p:nvSpPr>
        <p:spPr>
          <a:xfrm>
            <a:off x="2020529" y="2717521"/>
            <a:ext cx="610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главных слова: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7C61E7-A17A-344C-B9EB-5496D551E6F6}"/>
              </a:ext>
            </a:extLst>
          </p:cNvPr>
          <p:cNvSpPr txBox="1"/>
          <p:nvPr/>
        </p:nvSpPr>
        <p:spPr>
          <a:xfrm>
            <a:off x="2748277" y="3943698"/>
            <a:ext cx="8037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Time Objective 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допустимое время восстановления при сбое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B24093-0DD4-4E43-B7AB-C0C1AEC953DB}"/>
              </a:ext>
            </a:extLst>
          </p:cNvPr>
          <p:cNvSpPr txBox="1"/>
          <p:nvPr/>
        </p:nvSpPr>
        <p:spPr>
          <a:xfrm>
            <a:off x="2748277" y="5176502"/>
            <a:ext cx="8037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Point Objective 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допустимое время потери данных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90C930-CBA3-5940-8C8C-A70B02331656}"/>
              </a:ext>
            </a:extLst>
          </p:cNvPr>
          <p:cNvSpPr txBox="1"/>
          <p:nvPr/>
        </p:nvSpPr>
        <p:spPr>
          <a:xfrm>
            <a:off x="1222302" y="3851365"/>
            <a:ext cx="21660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</a:t>
            </a:r>
            <a:endParaRPr lang="ru-RU" sz="6000" dirty="0">
              <a:solidFill>
                <a:srgbClr val="00B0E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5A964C-DA54-B545-85B8-4643B13CB7A7}"/>
              </a:ext>
            </a:extLst>
          </p:cNvPr>
          <p:cNvSpPr txBox="1"/>
          <p:nvPr/>
        </p:nvSpPr>
        <p:spPr>
          <a:xfrm>
            <a:off x="1222302" y="5084169"/>
            <a:ext cx="21660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</a:t>
            </a:r>
            <a:endParaRPr lang="ru-RU" sz="6000" dirty="0">
              <a:solidFill>
                <a:schemeClr val="accent3"/>
              </a:solidFill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A6CCC6D-67D8-1442-9CCC-F3524E978D18}"/>
              </a:ext>
            </a:extLst>
          </p:cNvPr>
          <p:cNvGrpSpPr/>
          <p:nvPr/>
        </p:nvGrpSpPr>
        <p:grpSpPr>
          <a:xfrm>
            <a:off x="1348936" y="1762860"/>
            <a:ext cx="535289" cy="535289"/>
            <a:chOff x="6580638" y="2709955"/>
            <a:chExt cx="535289" cy="535289"/>
          </a:xfrm>
          <a:effectLst/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020F3876-3EA9-2042-A2D6-A65FFB5041A9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F3507D05-9162-594F-B522-5DDD47880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084C6DE-801B-3045-81BF-BDC1AFAB8448}"/>
              </a:ext>
            </a:extLst>
          </p:cNvPr>
          <p:cNvGrpSpPr/>
          <p:nvPr/>
        </p:nvGrpSpPr>
        <p:grpSpPr>
          <a:xfrm>
            <a:off x="1348936" y="2722231"/>
            <a:ext cx="535289" cy="535289"/>
            <a:chOff x="6580638" y="2709955"/>
            <a:chExt cx="535289" cy="535289"/>
          </a:xfrm>
          <a:effectLst/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F84D3595-5BC4-FF4C-9940-7CFCAAA4516F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5ECD4D3-B74A-034C-B79D-87CE1358D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654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2">
            <a:extLst>
              <a:ext uri="{FF2B5EF4-FFF2-40B4-BE49-F238E27FC236}">
                <a16:creationId xmlns:a16="http://schemas.microsoft.com/office/drawing/2014/main" id="{D84E3038-21CA-E04E-972E-5570B5D22E98}"/>
              </a:ext>
            </a:extLst>
          </p:cNvPr>
          <p:cNvSpPr/>
          <p:nvPr/>
        </p:nvSpPr>
        <p:spPr>
          <a:xfrm>
            <a:off x="1234477" y="3957253"/>
            <a:ext cx="9918205" cy="2443548"/>
          </a:xfrm>
          <a:prstGeom prst="roundRect">
            <a:avLst>
              <a:gd name="adj" fmla="val 4595"/>
            </a:avLst>
          </a:prstGeom>
          <a:solidFill>
            <a:srgbClr val="434244"/>
          </a:solidFill>
          <a:ln>
            <a:noFill/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180000" rIns="180000" bIns="180000" rtlCol="0" anchor="ctr"/>
          <a:lstStyle/>
          <a:p>
            <a:pPr algn="ctr">
              <a:spcAft>
                <a:spcPts val="600"/>
              </a:spcAft>
            </a:pPr>
            <a:endParaRPr lang="ru-RU" sz="1600" cap="all" spc="5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664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ТЕРНИСТЫЙ ПУТЬ К ЧЕТЫРЁМ ДЕВЯТКАМ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8">
            <a:extLst>
              <a:ext uri="{FF2B5EF4-FFF2-40B4-BE49-F238E27FC236}">
                <a16:creationId xmlns:a16="http://schemas.microsoft.com/office/drawing/2014/main" id="{98CB0C25-99DC-9542-BDCA-3870E5A93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361946"/>
              </p:ext>
            </p:extLst>
          </p:nvPr>
        </p:nvGraphicFramePr>
        <p:xfrm>
          <a:off x="1566426" y="4772657"/>
          <a:ext cx="8656866" cy="148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77DF98E-A0D1-624E-B5A3-1DC50DC24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587755"/>
              </p:ext>
            </p:extLst>
          </p:nvPr>
        </p:nvGraphicFramePr>
        <p:xfrm>
          <a:off x="1234477" y="1659316"/>
          <a:ext cx="57359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714"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Суток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Суток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12B4F5-F836-8F40-930F-CD8F166CD197}"/>
              </a:ext>
            </a:extLst>
          </p:cNvPr>
          <p:cNvSpPr txBox="1"/>
          <p:nvPr/>
        </p:nvSpPr>
        <p:spPr>
          <a:xfrm>
            <a:off x="1566426" y="4213279"/>
            <a:ext cx="7082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862" b="0" i="0" u="none" strike="noStrike" kern="1200" cap="none" spc="2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dirty="0"/>
              <a:t>Зависимость стоимости от требований непрерывности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290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664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ТЕРНИСТЫЙ ПУТЬ К ЧЕТЫРЁМ ДЕВЯТКАМ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16C0C-226F-384E-81AA-4B264DD83E1C}"/>
              </a:ext>
            </a:extLst>
          </p:cNvPr>
          <p:cNvSpPr txBox="1"/>
          <p:nvPr/>
        </p:nvSpPr>
        <p:spPr>
          <a:xfrm>
            <a:off x="1222302" y="4294861"/>
            <a:ext cx="8191521" cy="171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</a:t>
            </a:r>
            <a:r>
              <a:rPr lang="ru-RU" sz="2800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800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 в месяц</a:t>
            </a:r>
          </a:p>
          <a:p>
            <a:pPr>
              <a:lnSpc>
                <a:spcPct val="130000"/>
              </a:lnSpc>
            </a:pPr>
            <a:r>
              <a:rPr lang="ru-RU" sz="2800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99.99%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4 минуты в месяц (48 минут в год)</a:t>
            </a:r>
          </a:p>
          <a:p>
            <a:pPr>
              <a:lnSpc>
                <a:spcPct val="130000"/>
              </a:lnSpc>
            </a:pPr>
            <a:r>
              <a:rPr lang="ru-RU" sz="2800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99.999%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5 минут в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649DA-9DC8-FF4D-B0BE-D4F62C7A1E7C}"/>
              </a:ext>
            </a:extLst>
          </p:cNvPr>
          <p:cNvSpPr txBox="1"/>
          <p:nvPr/>
        </p:nvSpPr>
        <p:spPr>
          <a:xfrm>
            <a:off x="1222302" y="1550496"/>
            <a:ext cx="31848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43 200</a:t>
            </a:r>
            <a:endParaRPr lang="ru-RU" sz="6000" dirty="0">
              <a:solidFill>
                <a:srgbClr val="00B0E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34C93-AD28-5A42-B8A7-CAE7A9C0BA1D}"/>
              </a:ext>
            </a:extLst>
          </p:cNvPr>
          <p:cNvSpPr txBox="1"/>
          <p:nvPr/>
        </p:nvSpPr>
        <p:spPr>
          <a:xfrm>
            <a:off x="1222302" y="2414101"/>
            <a:ext cx="3184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 В МЕСЯЦЕ</a:t>
            </a:r>
            <a:endParaRPr lang="ru-RU" sz="2000" dirty="0">
              <a:solidFill>
                <a:srgbClr val="00B0E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61141F-C595-DF41-93DE-29676671DC2F}"/>
              </a:ext>
            </a:extLst>
          </p:cNvPr>
          <p:cNvSpPr txBox="1"/>
          <p:nvPr/>
        </p:nvSpPr>
        <p:spPr>
          <a:xfrm>
            <a:off x="4969843" y="1550496"/>
            <a:ext cx="31848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518 400</a:t>
            </a:r>
            <a:endParaRPr lang="ru-RU" sz="6000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7EDB6-18E1-804A-8400-C0BABC3402F6}"/>
              </a:ext>
            </a:extLst>
          </p:cNvPr>
          <p:cNvSpPr txBox="1"/>
          <p:nvPr/>
        </p:nvSpPr>
        <p:spPr>
          <a:xfrm>
            <a:off x="4969843" y="2414101"/>
            <a:ext cx="3184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 В ГОДУ</a:t>
            </a:r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1512B-182F-A24C-8DEB-A620E05629A8}"/>
              </a:ext>
            </a:extLst>
          </p:cNvPr>
          <p:cNvSpPr txBox="1"/>
          <p:nvPr/>
        </p:nvSpPr>
        <p:spPr>
          <a:xfrm>
            <a:off x="2090234" y="3497051"/>
            <a:ext cx="9828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недоступности системы</a:t>
            </a:r>
            <a:endParaRPr lang="en-US" sz="2800" b="1" dirty="0">
              <a:solidFill>
                <a:srgbClr val="00B0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14E7E57-0C9F-414D-8CA4-1F4C5382E49A}"/>
              </a:ext>
            </a:extLst>
          </p:cNvPr>
          <p:cNvGrpSpPr/>
          <p:nvPr/>
        </p:nvGrpSpPr>
        <p:grpSpPr>
          <a:xfrm>
            <a:off x="1232591" y="3403552"/>
            <a:ext cx="710286" cy="710219"/>
            <a:chOff x="2895666" y="4989425"/>
            <a:chExt cx="644339" cy="644339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AE51E51D-1E6C-B643-8A1B-53AFB5C7D79E}"/>
                </a:ext>
              </a:extLst>
            </p:cNvPr>
            <p:cNvSpPr/>
            <p:nvPr/>
          </p:nvSpPr>
          <p:spPr>
            <a:xfrm>
              <a:off x="2895666" y="4989425"/>
              <a:ext cx="644339" cy="6443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algn="ctr"/>
              <a:endPara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D76D807-35BA-5F47-9007-9DA2C22E0D72}"/>
                </a:ext>
              </a:extLst>
            </p:cNvPr>
            <p:cNvGrpSpPr/>
            <p:nvPr/>
          </p:nvGrpSpPr>
          <p:grpSpPr>
            <a:xfrm>
              <a:off x="3050837" y="5116588"/>
              <a:ext cx="333998" cy="379854"/>
              <a:chOff x="3538574" y="5090707"/>
              <a:chExt cx="477499" cy="543057"/>
            </a:xfrm>
          </p:grpSpPr>
          <p:sp>
            <p:nvSpPr>
              <p:cNvPr id="18" name="Google Shape;2646;p76">
                <a:extLst>
                  <a:ext uri="{FF2B5EF4-FFF2-40B4-BE49-F238E27FC236}">
                    <a16:creationId xmlns:a16="http://schemas.microsoft.com/office/drawing/2014/main" id="{8582EB23-3AB9-C44F-95B7-5749CCC7F7A9}"/>
                  </a:ext>
                </a:extLst>
              </p:cNvPr>
              <p:cNvSpPr/>
              <p:nvPr/>
            </p:nvSpPr>
            <p:spPr>
              <a:xfrm>
                <a:off x="3538574" y="5155716"/>
                <a:ext cx="477499" cy="478048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13060" extrusionOk="0">
                    <a:moveTo>
                      <a:pt x="6530" y="1730"/>
                    </a:moveTo>
                    <a:cubicBezTo>
                      <a:pt x="9148" y="1730"/>
                      <a:pt x="11300" y="3866"/>
                      <a:pt x="11300" y="6514"/>
                    </a:cubicBezTo>
                    <a:cubicBezTo>
                      <a:pt x="11300" y="9178"/>
                      <a:pt x="9133" y="11299"/>
                      <a:pt x="6530" y="11299"/>
                    </a:cubicBezTo>
                    <a:cubicBezTo>
                      <a:pt x="3867" y="11299"/>
                      <a:pt x="1745" y="9118"/>
                      <a:pt x="1745" y="6514"/>
                    </a:cubicBezTo>
                    <a:cubicBezTo>
                      <a:pt x="1745" y="3882"/>
                      <a:pt x="3882" y="1730"/>
                      <a:pt x="6530" y="1730"/>
                    </a:cubicBezTo>
                    <a:close/>
                    <a:moveTo>
                      <a:pt x="6530" y="0"/>
                    </a:moveTo>
                    <a:cubicBezTo>
                      <a:pt x="4905" y="0"/>
                      <a:pt x="3416" y="602"/>
                      <a:pt x="2272" y="1579"/>
                    </a:cubicBezTo>
                    <a:lnTo>
                      <a:pt x="1595" y="977"/>
                    </a:lnTo>
                    <a:cubicBezTo>
                      <a:pt x="1518" y="900"/>
                      <a:pt x="1414" y="862"/>
                      <a:pt x="1310" y="862"/>
                    </a:cubicBezTo>
                    <a:cubicBezTo>
                      <a:pt x="1192" y="862"/>
                      <a:pt x="1073" y="911"/>
                      <a:pt x="993" y="1008"/>
                    </a:cubicBezTo>
                    <a:cubicBezTo>
                      <a:pt x="828" y="1188"/>
                      <a:pt x="843" y="1459"/>
                      <a:pt x="1023" y="1625"/>
                    </a:cubicBezTo>
                    <a:lnTo>
                      <a:pt x="1655" y="2197"/>
                    </a:lnTo>
                    <a:cubicBezTo>
                      <a:pt x="632" y="3340"/>
                      <a:pt x="0" y="4859"/>
                      <a:pt x="0" y="6514"/>
                    </a:cubicBezTo>
                    <a:cubicBezTo>
                      <a:pt x="0" y="10111"/>
                      <a:pt x="2934" y="13060"/>
                      <a:pt x="6530" y="13060"/>
                    </a:cubicBezTo>
                    <a:cubicBezTo>
                      <a:pt x="10126" y="13060"/>
                      <a:pt x="13045" y="10111"/>
                      <a:pt x="13045" y="6514"/>
                    </a:cubicBezTo>
                    <a:cubicBezTo>
                      <a:pt x="13045" y="4875"/>
                      <a:pt x="12428" y="3370"/>
                      <a:pt x="11420" y="2227"/>
                    </a:cubicBezTo>
                    <a:lnTo>
                      <a:pt x="12052" y="1609"/>
                    </a:lnTo>
                    <a:cubicBezTo>
                      <a:pt x="12217" y="1429"/>
                      <a:pt x="12217" y="1158"/>
                      <a:pt x="12052" y="993"/>
                    </a:cubicBezTo>
                    <a:cubicBezTo>
                      <a:pt x="11969" y="903"/>
                      <a:pt x="11856" y="858"/>
                      <a:pt x="11743" y="858"/>
                    </a:cubicBezTo>
                    <a:cubicBezTo>
                      <a:pt x="11630" y="858"/>
                      <a:pt x="11518" y="903"/>
                      <a:pt x="11435" y="993"/>
                    </a:cubicBezTo>
                    <a:lnTo>
                      <a:pt x="10818" y="1609"/>
                    </a:lnTo>
                    <a:cubicBezTo>
                      <a:pt x="9659" y="602"/>
                      <a:pt x="8170" y="0"/>
                      <a:pt x="65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2647;p76">
                <a:extLst>
                  <a:ext uri="{FF2B5EF4-FFF2-40B4-BE49-F238E27FC236}">
                    <a16:creationId xmlns:a16="http://schemas.microsoft.com/office/drawing/2014/main" id="{6D03C0B2-9ADC-5542-A7E0-3E321BD8EF0F}"/>
                  </a:ext>
                </a:extLst>
              </p:cNvPr>
              <p:cNvSpPr/>
              <p:nvPr/>
            </p:nvSpPr>
            <p:spPr>
              <a:xfrm>
                <a:off x="3729683" y="5090707"/>
                <a:ext cx="95280" cy="37482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024" extrusionOk="0">
                    <a:moveTo>
                      <a:pt x="436" y="1"/>
                    </a:moveTo>
                    <a:cubicBezTo>
                      <a:pt x="195" y="1"/>
                      <a:pt x="0" y="196"/>
                      <a:pt x="0" y="437"/>
                    </a:cubicBezTo>
                    <a:lnTo>
                      <a:pt x="0" y="1024"/>
                    </a:lnTo>
                    <a:cubicBezTo>
                      <a:pt x="422" y="948"/>
                      <a:pt x="857" y="904"/>
                      <a:pt x="1309" y="904"/>
                    </a:cubicBezTo>
                    <a:cubicBezTo>
                      <a:pt x="1746" y="904"/>
                      <a:pt x="2181" y="948"/>
                      <a:pt x="2603" y="1024"/>
                    </a:cubicBezTo>
                    <a:lnTo>
                      <a:pt x="2603" y="437"/>
                    </a:lnTo>
                    <a:cubicBezTo>
                      <a:pt x="2603" y="196"/>
                      <a:pt x="2408" y="1"/>
                      <a:pt x="216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2648;p76">
                <a:extLst>
                  <a:ext uri="{FF2B5EF4-FFF2-40B4-BE49-F238E27FC236}">
                    <a16:creationId xmlns:a16="http://schemas.microsoft.com/office/drawing/2014/main" id="{5EA0AE97-48CC-FD4B-96D8-03A3FD239F7F}"/>
                  </a:ext>
                </a:extLst>
              </p:cNvPr>
              <p:cNvSpPr/>
              <p:nvPr/>
            </p:nvSpPr>
            <p:spPr>
              <a:xfrm>
                <a:off x="3635501" y="5252058"/>
                <a:ext cx="283644" cy="283681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7750" extrusionOk="0">
                    <a:moveTo>
                      <a:pt x="3882" y="1701"/>
                    </a:moveTo>
                    <a:cubicBezTo>
                      <a:pt x="4122" y="1701"/>
                      <a:pt x="4319" y="1896"/>
                      <a:pt x="4319" y="2137"/>
                    </a:cubicBezTo>
                    <a:lnTo>
                      <a:pt x="4319" y="3702"/>
                    </a:lnTo>
                    <a:lnTo>
                      <a:pt x="5055" y="4439"/>
                    </a:lnTo>
                    <a:cubicBezTo>
                      <a:pt x="5221" y="4604"/>
                      <a:pt x="5221" y="4891"/>
                      <a:pt x="5055" y="5056"/>
                    </a:cubicBezTo>
                    <a:cubicBezTo>
                      <a:pt x="4973" y="5139"/>
                      <a:pt x="4860" y="5180"/>
                      <a:pt x="4747" y="5180"/>
                    </a:cubicBezTo>
                    <a:cubicBezTo>
                      <a:pt x="4634" y="5180"/>
                      <a:pt x="4521" y="5139"/>
                      <a:pt x="4439" y="5056"/>
                    </a:cubicBezTo>
                    <a:lnTo>
                      <a:pt x="3566" y="4183"/>
                    </a:lnTo>
                    <a:cubicBezTo>
                      <a:pt x="3491" y="4108"/>
                      <a:pt x="3446" y="4003"/>
                      <a:pt x="3446" y="3882"/>
                    </a:cubicBezTo>
                    <a:lnTo>
                      <a:pt x="3446" y="2137"/>
                    </a:lnTo>
                    <a:cubicBezTo>
                      <a:pt x="3446" y="1896"/>
                      <a:pt x="3641" y="1701"/>
                      <a:pt x="3882" y="1701"/>
                    </a:cubicBezTo>
                    <a:close/>
                    <a:moveTo>
                      <a:pt x="3446" y="0"/>
                    </a:moveTo>
                    <a:cubicBezTo>
                      <a:pt x="2694" y="91"/>
                      <a:pt x="2016" y="392"/>
                      <a:pt x="1444" y="843"/>
                    </a:cubicBezTo>
                    <a:lnTo>
                      <a:pt x="1731" y="1114"/>
                    </a:lnTo>
                    <a:cubicBezTo>
                      <a:pt x="1896" y="1280"/>
                      <a:pt x="1896" y="1565"/>
                      <a:pt x="1731" y="1731"/>
                    </a:cubicBezTo>
                    <a:cubicBezTo>
                      <a:pt x="1641" y="1814"/>
                      <a:pt x="1528" y="1855"/>
                      <a:pt x="1417" y="1855"/>
                    </a:cubicBezTo>
                    <a:cubicBezTo>
                      <a:pt x="1306" y="1855"/>
                      <a:pt x="1196" y="1814"/>
                      <a:pt x="1113" y="1731"/>
                    </a:cubicBezTo>
                    <a:lnTo>
                      <a:pt x="828" y="1445"/>
                    </a:lnTo>
                    <a:cubicBezTo>
                      <a:pt x="391" y="2017"/>
                      <a:pt x="90" y="2694"/>
                      <a:pt x="0" y="3446"/>
                    </a:cubicBezTo>
                    <a:lnTo>
                      <a:pt x="407" y="3446"/>
                    </a:lnTo>
                    <a:cubicBezTo>
                      <a:pt x="648" y="3446"/>
                      <a:pt x="828" y="3641"/>
                      <a:pt x="828" y="3882"/>
                    </a:cubicBezTo>
                    <a:cubicBezTo>
                      <a:pt x="828" y="4123"/>
                      <a:pt x="648" y="4319"/>
                      <a:pt x="407" y="4319"/>
                    </a:cubicBezTo>
                    <a:lnTo>
                      <a:pt x="0" y="4319"/>
                    </a:lnTo>
                    <a:cubicBezTo>
                      <a:pt x="90" y="5056"/>
                      <a:pt x="391" y="5748"/>
                      <a:pt x="828" y="6305"/>
                    </a:cubicBezTo>
                    <a:lnTo>
                      <a:pt x="1113" y="6034"/>
                    </a:lnTo>
                    <a:cubicBezTo>
                      <a:pt x="1196" y="5951"/>
                      <a:pt x="1306" y="5910"/>
                      <a:pt x="1417" y="5910"/>
                    </a:cubicBezTo>
                    <a:cubicBezTo>
                      <a:pt x="1528" y="5910"/>
                      <a:pt x="1641" y="5951"/>
                      <a:pt x="1731" y="6034"/>
                    </a:cubicBezTo>
                    <a:cubicBezTo>
                      <a:pt x="1896" y="6199"/>
                      <a:pt x="1896" y="6470"/>
                      <a:pt x="1731" y="6651"/>
                    </a:cubicBezTo>
                    <a:lnTo>
                      <a:pt x="1444" y="6921"/>
                    </a:lnTo>
                    <a:cubicBezTo>
                      <a:pt x="2016" y="7373"/>
                      <a:pt x="2694" y="7659"/>
                      <a:pt x="3446" y="7749"/>
                    </a:cubicBezTo>
                    <a:lnTo>
                      <a:pt x="3446" y="7358"/>
                    </a:lnTo>
                    <a:cubicBezTo>
                      <a:pt x="3446" y="7118"/>
                      <a:pt x="3641" y="6921"/>
                      <a:pt x="3882" y="6921"/>
                    </a:cubicBezTo>
                    <a:cubicBezTo>
                      <a:pt x="4122" y="6921"/>
                      <a:pt x="4319" y="7118"/>
                      <a:pt x="4319" y="7358"/>
                    </a:cubicBezTo>
                    <a:lnTo>
                      <a:pt x="4319" y="7749"/>
                    </a:lnTo>
                    <a:cubicBezTo>
                      <a:pt x="5055" y="7659"/>
                      <a:pt x="5747" y="7373"/>
                      <a:pt x="6305" y="6921"/>
                    </a:cubicBezTo>
                    <a:lnTo>
                      <a:pt x="6034" y="6651"/>
                    </a:lnTo>
                    <a:cubicBezTo>
                      <a:pt x="5853" y="6470"/>
                      <a:pt x="5853" y="6199"/>
                      <a:pt x="6034" y="6034"/>
                    </a:cubicBezTo>
                    <a:cubicBezTo>
                      <a:pt x="6116" y="5951"/>
                      <a:pt x="6225" y="5910"/>
                      <a:pt x="6336" y="5910"/>
                    </a:cubicBezTo>
                    <a:cubicBezTo>
                      <a:pt x="6447" y="5910"/>
                      <a:pt x="6560" y="5951"/>
                      <a:pt x="6650" y="6034"/>
                    </a:cubicBezTo>
                    <a:lnTo>
                      <a:pt x="6921" y="6305"/>
                    </a:lnTo>
                    <a:cubicBezTo>
                      <a:pt x="7372" y="5748"/>
                      <a:pt x="7659" y="5071"/>
                      <a:pt x="7749" y="4319"/>
                    </a:cubicBezTo>
                    <a:lnTo>
                      <a:pt x="7358" y="4319"/>
                    </a:lnTo>
                    <a:cubicBezTo>
                      <a:pt x="7117" y="4319"/>
                      <a:pt x="6921" y="4123"/>
                      <a:pt x="6921" y="3882"/>
                    </a:cubicBezTo>
                    <a:cubicBezTo>
                      <a:pt x="6921" y="3641"/>
                      <a:pt x="7117" y="3446"/>
                      <a:pt x="7358" y="3446"/>
                    </a:cubicBezTo>
                    <a:lnTo>
                      <a:pt x="7749" y="3446"/>
                    </a:lnTo>
                    <a:cubicBezTo>
                      <a:pt x="7659" y="2694"/>
                      <a:pt x="7372" y="2017"/>
                      <a:pt x="6921" y="1445"/>
                    </a:cubicBezTo>
                    <a:lnTo>
                      <a:pt x="6650" y="1731"/>
                    </a:lnTo>
                    <a:cubicBezTo>
                      <a:pt x="6560" y="1814"/>
                      <a:pt x="6447" y="1855"/>
                      <a:pt x="6336" y="1855"/>
                    </a:cubicBezTo>
                    <a:cubicBezTo>
                      <a:pt x="6225" y="1855"/>
                      <a:pt x="6116" y="1814"/>
                      <a:pt x="6034" y="1731"/>
                    </a:cubicBezTo>
                    <a:cubicBezTo>
                      <a:pt x="5853" y="1565"/>
                      <a:pt x="5853" y="1280"/>
                      <a:pt x="6034" y="1114"/>
                    </a:cubicBezTo>
                    <a:lnTo>
                      <a:pt x="6305" y="843"/>
                    </a:lnTo>
                    <a:cubicBezTo>
                      <a:pt x="5747" y="392"/>
                      <a:pt x="5055" y="91"/>
                      <a:pt x="4319" y="0"/>
                    </a:cubicBezTo>
                    <a:lnTo>
                      <a:pt x="4319" y="407"/>
                    </a:lnTo>
                    <a:cubicBezTo>
                      <a:pt x="4319" y="648"/>
                      <a:pt x="4122" y="843"/>
                      <a:pt x="3882" y="843"/>
                    </a:cubicBezTo>
                    <a:cubicBezTo>
                      <a:pt x="3641" y="843"/>
                      <a:pt x="3446" y="648"/>
                      <a:pt x="3446" y="407"/>
                    </a:cubicBezTo>
                    <a:lnTo>
                      <a:pt x="344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018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664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ТЕРНИСТЫЙ ПУТЬ К ЧЕТЫРЁМ ДЕВЯТКАМ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B9F9FE9-7677-464B-A7E1-23FE6002838C}"/>
              </a:ext>
            </a:extLst>
          </p:cNvPr>
          <p:cNvSpPr/>
          <p:nvPr/>
        </p:nvSpPr>
        <p:spPr>
          <a:xfrm>
            <a:off x="1041287" y="3602086"/>
            <a:ext cx="2968617" cy="1195526"/>
          </a:xfrm>
          <a:prstGeom prst="roundRect">
            <a:avLst/>
          </a:prstGeom>
          <a:solidFill>
            <a:schemeClr val="accent2"/>
          </a:solidFill>
          <a:ln w="19050">
            <a:noFill/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ctr"/>
          <a:lstStyle/>
          <a:p>
            <a:pPr algn="ctr"/>
            <a:r>
              <a:rPr lang="ru-RU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Локализованный производственный процесс (</a:t>
            </a:r>
            <a:r>
              <a:rPr lang="ru-RU" sz="16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НПЗ)</a:t>
            </a:r>
            <a:endParaRPr lang="en-US" sz="16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5DB4F03-9B3F-904F-866B-2C076B1423A3}"/>
              </a:ext>
            </a:extLst>
          </p:cNvPr>
          <p:cNvSpPr/>
          <p:nvPr/>
        </p:nvSpPr>
        <p:spPr>
          <a:xfrm>
            <a:off x="4676722" y="2131215"/>
            <a:ext cx="2968617" cy="674843"/>
          </a:xfrm>
          <a:prstGeom prst="roundRect">
            <a:avLst/>
          </a:prstGeom>
          <a:solidFill>
            <a:srgbClr val="434244"/>
          </a:solidFill>
          <a:ln w="19050">
            <a:solidFill>
              <a:schemeClr val="accent2"/>
            </a:solidFill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ctr"/>
          <a:lstStyle/>
          <a:p>
            <a:pPr algn="ctr"/>
            <a:r>
              <a:rPr lang="ru-RU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не должны теряться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3039C562-0A32-D54F-A3FD-51D2077AB925}"/>
              </a:ext>
            </a:extLst>
          </p:cNvPr>
          <p:cNvSpPr/>
          <p:nvPr/>
        </p:nvSpPr>
        <p:spPr>
          <a:xfrm>
            <a:off x="4676722" y="3189908"/>
            <a:ext cx="2968617" cy="674843"/>
          </a:xfrm>
          <a:prstGeom prst="roundRect">
            <a:avLst/>
          </a:prstGeom>
          <a:solidFill>
            <a:srgbClr val="434244"/>
          </a:solidFill>
          <a:ln w="19050">
            <a:solidFill>
              <a:schemeClr val="accent2"/>
            </a:solidFill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ctr"/>
          <a:lstStyle/>
          <a:p>
            <a:pPr algn="ctr"/>
            <a:r>
              <a:rPr lang="ru-RU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производства – </a:t>
            </a:r>
            <a:br>
              <a:rPr lang="ru-RU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ИС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8D74400-91FE-1C44-8D2B-35D36ADC96B3}"/>
              </a:ext>
            </a:extLst>
          </p:cNvPr>
          <p:cNvSpPr/>
          <p:nvPr/>
        </p:nvSpPr>
        <p:spPr>
          <a:xfrm>
            <a:off x="8312158" y="1698603"/>
            <a:ext cx="2968617" cy="1107456"/>
          </a:xfrm>
          <a:prstGeom prst="roundRect">
            <a:avLst/>
          </a:prstGeom>
          <a:solidFill>
            <a:srgbClr val="434244"/>
          </a:solidFill>
          <a:ln w="19050">
            <a:solidFill>
              <a:schemeClr val="accent3"/>
            </a:solidFill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ctr"/>
          <a:lstStyle/>
          <a:p>
            <a:pPr algn="ctr"/>
            <a:r>
              <a:rPr lang="ru-RU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Резервное копирование на географически удалённый ресурс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BD9718D-F8A6-9245-A4F4-4E3E605BE0F5}"/>
              </a:ext>
            </a:extLst>
          </p:cNvPr>
          <p:cNvSpPr/>
          <p:nvPr/>
        </p:nvSpPr>
        <p:spPr>
          <a:xfrm>
            <a:off x="8312158" y="3189908"/>
            <a:ext cx="2968617" cy="674843"/>
          </a:xfrm>
          <a:prstGeom prst="roundRect">
            <a:avLst/>
          </a:prstGeom>
          <a:solidFill>
            <a:srgbClr val="434244"/>
          </a:solidFill>
          <a:ln w="19050">
            <a:solidFill>
              <a:schemeClr val="accent3"/>
            </a:solidFill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ctr"/>
          <a:lstStyle/>
          <a:p>
            <a:pPr algn="ctr"/>
            <a:r>
              <a:rPr lang="ru-RU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Локальный ЦОД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0B47419-2289-8847-9C42-4BDFAA743588}"/>
              </a:ext>
            </a:extLst>
          </p:cNvPr>
          <p:cNvCxnSpPr/>
          <p:nvPr/>
        </p:nvCxnSpPr>
        <p:spPr>
          <a:xfrm flipV="1">
            <a:off x="4009904" y="2468637"/>
            <a:ext cx="666818" cy="1731213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FF64395-D8F9-AA4D-BBD3-50500917E0AD}"/>
              </a:ext>
            </a:extLst>
          </p:cNvPr>
          <p:cNvCxnSpPr/>
          <p:nvPr/>
        </p:nvCxnSpPr>
        <p:spPr>
          <a:xfrm>
            <a:off x="7645340" y="2468637"/>
            <a:ext cx="666818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D20A77D-CE7D-EB47-ABB6-1994C5144E0B}"/>
              </a:ext>
            </a:extLst>
          </p:cNvPr>
          <p:cNvCxnSpPr/>
          <p:nvPr/>
        </p:nvCxnSpPr>
        <p:spPr>
          <a:xfrm flipV="1">
            <a:off x="4009904" y="3527330"/>
            <a:ext cx="666818" cy="67252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0EF9242-EA01-834A-AC79-5C26AFA2CC5D}"/>
              </a:ext>
            </a:extLst>
          </p:cNvPr>
          <p:cNvCxnSpPr/>
          <p:nvPr/>
        </p:nvCxnSpPr>
        <p:spPr>
          <a:xfrm>
            <a:off x="7645340" y="3527330"/>
            <a:ext cx="666818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C9F2E66-C587-D84F-9FC2-E322D8287CBF}"/>
              </a:ext>
            </a:extLst>
          </p:cNvPr>
          <p:cNvSpPr/>
          <p:nvPr/>
        </p:nvSpPr>
        <p:spPr>
          <a:xfrm>
            <a:off x="4676722" y="4308043"/>
            <a:ext cx="2968617" cy="674843"/>
          </a:xfrm>
          <a:prstGeom prst="roundRect">
            <a:avLst/>
          </a:prstGeom>
          <a:solidFill>
            <a:srgbClr val="434244"/>
          </a:solidFill>
          <a:ln w="19050">
            <a:solidFill>
              <a:schemeClr val="accent2"/>
            </a:solidFill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ctr"/>
          <a:lstStyle/>
          <a:p>
            <a:pPr algn="ctr"/>
            <a:r>
              <a:rPr lang="ru-RU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больших БД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0EA258EB-5E47-4A40-A9E5-C8489CB1C823}"/>
              </a:ext>
            </a:extLst>
          </p:cNvPr>
          <p:cNvSpPr/>
          <p:nvPr/>
        </p:nvSpPr>
        <p:spPr>
          <a:xfrm>
            <a:off x="8312158" y="4308043"/>
            <a:ext cx="2968617" cy="674843"/>
          </a:xfrm>
          <a:prstGeom prst="roundRect">
            <a:avLst/>
          </a:prstGeom>
          <a:solidFill>
            <a:srgbClr val="434244"/>
          </a:solidFill>
          <a:ln w="19050">
            <a:solidFill>
              <a:schemeClr val="accent3"/>
            </a:solidFill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ctr"/>
          <a:lstStyle/>
          <a:p>
            <a:pPr algn="ctr"/>
            <a:r>
              <a:rPr lang="en-US" sz="1600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pg_upgrade</a:t>
            </a:r>
            <a:r>
              <a:rPr lang="en-US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--link</a:t>
            </a:r>
            <a:endParaRPr lang="ru-RU" sz="16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C684403-B5A4-224E-BBDB-5E4A2DB31130}"/>
              </a:ext>
            </a:extLst>
          </p:cNvPr>
          <p:cNvCxnSpPr/>
          <p:nvPr/>
        </p:nvCxnSpPr>
        <p:spPr>
          <a:xfrm>
            <a:off x="7645340" y="4645464"/>
            <a:ext cx="666818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307A369-4718-4C4F-B129-1A3ABF3A60BB}"/>
              </a:ext>
            </a:extLst>
          </p:cNvPr>
          <p:cNvCxnSpPr>
            <a:cxnSpLocks/>
          </p:cNvCxnSpPr>
          <p:nvPr/>
        </p:nvCxnSpPr>
        <p:spPr>
          <a:xfrm>
            <a:off x="4009904" y="4199850"/>
            <a:ext cx="666818" cy="445615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0CE61B1-5BF9-494F-AD2E-BDB555F26D3C}"/>
              </a:ext>
            </a:extLst>
          </p:cNvPr>
          <p:cNvSpPr/>
          <p:nvPr/>
        </p:nvSpPr>
        <p:spPr>
          <a:xfrm>
            <a:off x="4676722" y="5433235"/>
            <a:ext cx="2968617" cy="674843"/>
          </a:xfrm>
          <a:prstGeom prst="roundRect">
            <a:avLst/>
          </a:prstGeom>
          <a:solidFill>
            <a:srgbClr val="434244"/>
          </a:solidFill>
          <a:ln w="19050">
            <a:solidFill>
              <a:schemeClr val="accent2"/>
            </a:solidFill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ctr"/>
          <a:lstStyle/>
          <a:p>
            <a:pPr algn="ctr"/>
            <a:r>
              <a:rPr lang="ru-RU" sz="1600" spc="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ru-RU" sz="16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FF9D4F2-F736-9944-BE7A-8DC73ED2C08F}"/>
              </a:ext>
            </a:extLst>
          </p:cNvPr>
          <p:cNvSpPr/>
          <p:nvPr/>
        </p:nvSpPr>
        <p:spPr>
          <a:xfrm>
            <a:off x="8312158" y="5441405"/>
            <a:ext cx="2968617" cy="674843"/>
          </a:xfrm>
          <a:prstGeom prst="roundRect">
            <a:avLst/>
          </a:prstGeom>
          <a:solidFill>
            <a:srgbClr val="434244"/>
          </a:solidFill>
          <a:ln w="19050">
            <a:solidFill>
              <a:schemeClr val="accent3"/>
            </a:solidFill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ctr"/>
          <a:lstStyle/>
          <a:p>
            <a:pPr algn="ctr"/>
            <a:r>
              <a:rPr lang="en-US" sz="1600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 Linux</a:t>
            </a:r>
            <a:endParaRPr lang="ru-RU" sz="16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4464852-854D-0840-A198-A91E14FDE67C}"/>
              </a:ext>
            </a:extLst>
          </p:cNvPr>
          <p:cNvCxnSpPr/>
          <p:nvPr/>
        </p:nvCxnSpPr>
        <p:spPr>
          <a:xfrm>
            <a:off x="7645340" y="5770657"/>
            <a:ext cx="666818" cy="817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076249A-4698-574C-A562-03CAAAF6927C}"/>
              </a:ext>
            </a:extLst>
          </p:cNvPr>
          <p:cNvCxnSpPr/>
          <p:nvPr/>
        </p:nvCxnSpPr>
        <p:spPr>
          <a:xfrm>
            <a:off x="4009904" y="4199850"/>
            <a:ext cx="666818" cy="157080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ACB313B-EAAB-924D-B9F6-2B6C11BDFD9A}"/>
              </a:ext>
            </a:extLst>
          </p:cNvPr>
          <p:cNvCxnSpPr/>
          <p:nvPr/>
        </p:nvCxnSpPr>
        <p:spPr>
          <a:xfrm>
            <a:off x="9796466" y="4982885"/>
            <a:ext cx="0" cy="458520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E22FEB8-83CE-3446-8C9D-B3C59CAA5A96}"/>
              </a:ext>
            </a:extLst>
          </p:cNvPr>
          <p:cNvSpPr txBox="1"/>
          <p:nvPr/>
        </p:nvSpPr>
        <p:spPr>
          <a:xfrm>
            <a:off x="1041287" y="1161127"/>
            <a:ext cx="610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ЗАДАЧИ</a:t>
            </a:r>
          </a:p>
        </p:txBody>
      </p:sp>
      <p:sp>
        <p:nvSpPr>
          <p:cNvPr id="25" name="Прямоугольник: скругленные углы 9">
            <a:extLst>
              <a:ext uri="{FF2B5EF4-FFF2-40B4-BE49-F238E27FC236}">
                <a16:creationId xmlns:a16="http://schemas.microsoft.com/office/drawing/2014/main" id="{4198EC7D-A993-214F-AA71-0F101F165378}"/>
              </a:ext>
            </a:extLst>
          </p:cNvPr>
          <p:cNvSpPr/>
          <p:nvPr/>
        </p:nvSpPr>
        <p:spPr>
          <a:xfrm>
            <a:off x="-3554664" y="1724025"/>
            <a:ext cx="3342995" cy="4333876"/>
          </a:xfrm>
          <a:prstGeom prst="roundRect">
            <a:avLst>
              <a:gd name="adj" fmla="val 6059"/>
            </a:avLst>
          </a:prstGeom>
          <a:solidFill>
            <a:srgbClr val="434244"/>
          </a:solidFill>
          <a:ln w="19050">
            <a:noFill/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08000" rtlCol="0" anchor="t"/>
          <a:lstStyle/>
          <a:p>
            <a:pPr algn="ctr"/>
            <a:r>
              <a:rPr lang="ru-RU" sz="1400" b="1" spc="50" dirty="0">
                <a:solidFill>
                  <a:srgbClr val="929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АРХИТЕКТУРЫ</a:t>
            </a:r>
          </a:p>
        </p:txBody>
      </p:sp>
      <p:sp>
        <p:nvSpPr>
          <p:cNvPr id="26" name="Прямоугольник: скругленные углы 10">
            <a:extLst>
              <a:ext uri="{FF2B5EF4-FFF2-40B4-BE49-F238E27FC236}">
                <a16:creationId xmlns:a16="http://schemas.microsoft.com/office/drawing/2014/main" id="{E92CB12F-F12A-0C47-8346-35B62BABDB36}"/>
              </a:ext>
            </a:extLst>
          </p:cNvPr>
          <p:cNvSpPr/>
          <p:nvPr/>
        </p:nvSpPr>
        <p:spPr>
          <a:xfrm>
            <a:off x="-3225527" y="2319462"/>
            <a:ext cx="2710982" cy="5666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Функционально-компонентная</a:t>
            </a:r>
          </a:p>
        </p:txBody>
      </p:sp>
      <p:sp>
        <p:nvSpPr>
          <p:cNvPr id="27" name="Прямоугольник: скругленные углы 12">
            <a:extLst>
              <a:ext uri="{FF2B5EF4-FFF2-40B4-BE49-F238E27FC236}">
                <a16:creationId xmlns:a16="http://schemas.microsoft.com/office/drawing/2014/main" id="{DAD62391-2250-C543-BED6-D8D3B251D50D}"/>
              </a:ext>
            </a:extLst>
          </p:cNvPr>
          <p:cNvSpPr/>
          <p:nvPr/>
        </p:nvSpPr>
        <p:spPr>
          <a:xfrm>
            <a:off x="-3225527" y="3032890"/>
            <a:ext cx="2710982" cy="5666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(потоки)</a:t>
            </a:r>
          </a:p>
        </p:txBody>
      </p:sp>
      <p:sp>
        <p:nvSpPr>
          <p:cNvPr id="28" name="Прямоугольник: скругленные углы 13">
            <a:extLst>
              <a:ext uri="{FF2B5EF4-FFF2-40B4-BE49-F238E27FC236}">
                <a16:creationId xmlns:a16="http://schemas.microsoft.com/office/drawing/2014/main" id="{B9F2825C-6D29-6D43-9947-71DD5CCD76AE}"/>
              </a:ext>
            </a:extLst>
          </p:cNvPr>
          <p:cNvSpPr/>
          <p:nvPr/>
        </p:nvSpPr>
        <p:spPr>
          <a:xfrm>
            <a:off x="-3219665" y="3746318"/>
            <a:ext cx="2705120" cy="5666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 (технические системы, стек)</a:t>
            </a:r>
          </a:p>
        </p:txBody>
      </p:sp>
      <p:sp>
        <p:nvSpPr>
          <p:cNvPr id="29" name="Прямоугольник: скругленные углы 15">
            <a:extLst>
              <a:ext uri="{FF2B5EF4-FFF2-40B4-BE49-F238E27FC236}">
                <a16:creationId xmlns:a16="http://schemas.microsoft.com/office/drawing/2014/main" id="{0817780D-C153-F445-8E3B-F559EF09102F}"/>
              </a:ext>
            </a:extLst>
          </p:cNvPr>
          <p:cNvSpPr/>
          <p:nvPr/>
        </p:nvSpPr>
        <p:spPr>
          <a:xfrm>
            <a:off x="-3219665" y="4459746"/>
            <a:ext cx="2705120" cy="56661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(инфраструктура)</a:t>
            </a:r>
          </a:p>
        </p:txBody>
      </p:sp>
      <p:sp>
        <p:nvSpPr>
          <p:cNvPr id="30" name="Прямоугольник: скругленные углы 17">
            <a:extLst>
              <a:ext uri="{FF2B5EF4-FFF2-40B4-BE49-F238E27FC236}">
                <a16:creationId xmlns:a16="http://schemas.microsoft.com/office/drawing/2014/main" id="{3B09D613-50AD-7B47-8A0A-4FB64320D7AB}"/>
              </a:ext>
            </a:extLst>
          </p:cNvPr>
          <p:cNvSpPr/>
          <p:nvPr/>
        </p:nvSpPr>
        <p:spPr>
          <a:xfrm>
            <a:off x="-3225527" y="5173174"/>
            <a:ext cx="2710982" cy="56661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ТЭО и риски</a:t>
            </a:r>
          </a:p>
        </p:txBody>
      </p:sp>
    </p:spTree>
    <p:extLst>
      <p:ext uri="{BB962C8B-B14F-4D97-AF65-F5344CB8AC3E}">
        <p14:creationId xmlns:p14="http://schemas.microsoft.com/office/powerpoint/2010/main" val="182183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2">
            <a:extLst>
              <a:ext uri="{FF2B5EF4-FFF2-40B4-BE49-F238E27FC236}">
                <a16:creationId xmlns:a16="http://schemas.microsoft.com/office/drawing/2014/main" id="{C9D02E63-A3A0-6644-ABB5-0481DC45A014}"/>
              </a:ext>
            </a:extLst>
          </p:cNvPr>
          <p:cNvSpPr/>
          <p:nvPr/>
        </p:nvSpPr>
        <p:spPr>
          <a:xfrm>
            <a:off x="7006573" y="4437508"/>
            <a:ext cx="4274202" cy="1653097"/>
          </a:xfrm>
          <a:prstGeom prst="roundRect">
            <a:avLst>
              <a:gd name="adj" fmla="val 10730"/>
            </a:avLst>
          </a:prstGeom>
          <a:solidFill>
            <a:srgbClr val="434244"/>
          </a:solidFill>
          <a:ln>
            <a:noFill/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180000" rIns="180000" bIns="180000" rtlCol="0" anchor="ctr"/>
          <a:lstStyle/>
          <a:p>
            <a:pPr algn="ctr">
              <a:spcAft>
                <a:spcPts val="600"/>
              </a:spcAft>
            </a:pPr>
            <a:endParaRPr lang="ru-RU" sz="1600" cap="all" spc="5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45" name="Прямоугольник: скругленные углы 2">
            <a:extLst>
              <a:ext uri="{FF2B5EF4-FFF2-40B4-BE49-F238E27FC236}">
                <a16:creationId xmlns:a16="http://schemas.microsoft.com/office/drawing/2014/main" id="{133FB218-1563-8042-83B1-DF10A6BF09F7}"/>
              </a:ext>
            </a:extLst>
          </p:cNvPr>
          <p:cNvSpPr/>
          <p:nvPr/>
        </p:nvSpPr>
        <p:spPr>
          <a:xfrm>
            <a:off x="7006573" y="2189677"/>
            <a:ext cx="4274202" cy="1653097"/>
          </a:xfrm>
          <a:prstGeom prst="roundRect">
            <a:avLst>
              <a:gd name="adj" fmla="val 10730"/>
            </a:avLst>
          </a:prstGeom>
          <a:solidFill>
            <a:srgbClr val="434244"/>
          </a:solidFill>
          <a:ln>
            <a:noFill/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180000" rIns="180000" bIns="180000" rtlCol="0" anchor="ctr"/>
          <a:lstStyle/>
          <a:p>
            <a:pPr algn="ctr">
              <a:spcAft>
                <a:spcPts val="600"/>
              </a:spcAft>
            </a:pPr>
            <a:endParaRPr lang="ru-RU" sz="1600" cap="all" spc="5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43" name="Прямоугольник: скругленные углы 2">
            <a:extLst>
              <a:ext uri="{FF2B5EF4-FFF2-40B4-BE49-F238E27FC236}">
                <a16:creationId xmlns:a16="http://schemas.microsoft.com/office/drawing/2014/main" id="{689B550F-783C-8B44-A15E-C004E54E9BD5}"/>
              </a:ext>
            </a:extLst>
          </p:cNvPr>
          <p:cNvSpPr/>
          <p:nvPr/>
        </p:nvSpPr>
        <p:spPr>
          <a:xfrm>
            <a:off x="1364105" y="4437508"/>
            <a:ext cx="3882452" cy="1653097"/>
          </a:xfrm>
          <a:prstGeom prst="roundRect">
            <a:avLst>
              <a:gd name="adj" fmla="val 10730"/>
            </a:avLst>
          </a:prstGeom>
          <a:solidFill>
            <a:srgbClr val="434244"/>
          </a:solidFill>
          <a:ln>
            <a:noFill/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180000" rIns="180000" bIns="180000" rtlCol="0" anchor="ctr"/>
          <a:lstStyle/>
          <a:p>
            <a:pPr algn="ctr">
              <a:spcAft>
                <a:spcPts val="600"/>
              </a:spcAft>
            </a:pPr>
            <a:endParaRPr lang="ru-RU" sz="1600" cap="all" spc="5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42" name="Прямоугольник: скругленные углы 2">
            <a:extLst>
              <a:ext uri="{FF2B5EF4-FFF2-40B4-BE49-F238E27FC236}">
                <a16:creationId xmlns:a16="http://schemas.microsoft.com/office/drawing/2014/main" id="{3DE3B645-F923-DD46-8B9E-5783FAC9053E}"/>
              </a:ext>
            </a:extLst>
          </p:cNvPr>
          <p:cNvSpPr/>
          <p:nvPr/>
        </p:nvSpPr>
        <p:spPr>
          <a:xfrm>
            <a:off x="1364105" y="2189677"/>
            <a:ext cx="3882452" cy="1653097"/>
          </a:xfrm>
          <a:prstGeom prst="roundRect">
            <a:avLst>
              <a:gd name="adj" fmla="val 10730"/>
            </a:avLst>
          </a:prstGeom>
          <a:solidFill>
            <a:srgbClr val="434244"/>
          </a:solidFill>
          <a:ln>
            <a:noFill/>
          </a:ln>
          <a:effectLst>
            <a:outerShdw blurRad="464515" algn="ctr" rotWithShape="0">
              <a:prstClr val="black">
                <a:alpha val="2087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180000" rIns="180000" bIns="180000" rtlCol="0" anchor="ctr"/>
          <a:lstStyle/>
          <a:p>
            <a:pPr algn="ctr">
              <a:spcAft>
                <a:spcPts val="600"/>
              </a:spcAft>
            </a:pPr>
            <a:endParaRPr lang="ru-RU" sz="1600" cap="all" spc="5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7179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ОСОБЕННОСТИ КЛАСТЕРИЗАЦИИ ПОСТГРЕС </a:t>
            </a:r>
            <a:b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B0E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В ВИРТУАЛЬНОЙ СРЕДЕ</a:t>
            </a:r>
            <a:endParaRPr lang="en-US" sz="2400" dirty="0">
              <a:solidFill>
                <a:srgbClr val="00B0EF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05088-D89A-D044-9CA6-BCBCD790C734}"/>
              </a:ext>
            </a:extLst>
          </p:cNvPr>
          <p:cNvSpPr txBox="1"/>
          <p:nvPr/>
        </p:nvSpPr>
        <p:spPr>
          <a:xfrm>
            <a:off x="2544580" y="2723825"/>
            <a:ext cx="1521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2EFF17-A7BF-7747-9ABC-B88704B16FA4}"/>
              </a:ext>
            </a:extLst>
          </p:cNvPr>
          <p:cNvSpPr txBox="1"/>
          <p:nvPr/>
        </p:nvSpPr>
        <p:spPr>
          <a:xfrm>
            <a:off x="1756841" y="4663890"/>
            <a:ext cx="3040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Виртуализация 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динамического перераспределения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C72F07-DAA3-A040-8A10-57219D4CCD2E}"/>
              </a:ext>
            </a:extLst>
          </p:cNvPr>
          <p:cNvSpPr txBox="1"/>
          <p:nvPr/>
        </p:nvSpPr>
        <p:spPr>
          <a:xfrm>
            <a:off x="7587273" y="2416061"/>
            <a:ext cx="3459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аппаратных сбоев на уровне гипервизора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8362A-67AE-9042-8EF7-BCF71C41AA91}"/>
              </a:ext>
            </a:extLst>
          </p:cNvPr>
          <p:cNvSpPr txBox="1"/>
          <p:nvPr/>
        </p:nvSpPr>
        <p:spPr>
          <a:xfrm>
            <a:off x="7587273" y="4663892"/>
            <a:ext cx="3136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Централизованная система резервного копирования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4BBF659-856D-F341-8A2A-0076EF565DFA}"/>
              </a:ext>
            </a:extLst>
          </p:cNvPr>
          <p:cNvGrpSpPr/>
          <p:nvPr/>
        </p:nvGrpSpPr>
        <p:grpSpPr>
          <a:xfrm>
            <a:off x="1095698" y="2711756"/>
            <a:ext cx="535289" cy="535289"/>
            <a:chOff x="6580638" y="2709955"/>
            <a:chExt cx="535289" cy="535289"/>
          </a:xfrm>
          <a:effectLst/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8A3BEDC7-9F52-3E49-BEE7-89CD845E1111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1798AF9-2252-BA45-8826-37208C5F4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B40BE23-B34E-C544-9071-D3C75766894E}"/>
              </a:ext>
            </a:extLst>
          </p:cNvPr>
          <p:cNvGrpSpPr/>
          <p:nvPr/>
        </p:nvGrpSpPr>
        <p:grpSpPr>
          <a:xfrm>
            <a:off x="6723176" y="2748581"/>
            <a:ext cx="535289" cy="535289"/>
            <a:chOff x="6580638" y="2709955"/>
            <a:chExt cx="535289" cy="535289"/>
          </a:xfrm>
          <a:effectLst/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462C6CC-5CCB-E64A-8E1F-FD36171387B7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D5CB43A-C26C-C842-ACD4-4D5819A1B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AEEA390-BF71-2249-9976-056765788950}"/>
              </a:ext>
            </a:extLst>
          </p:cNvPr>
          <p:cNvGrpSpPr/>
          <p:nvPr/>
        </p:nvGrpSpPr>
        <p:grpSpPr>
          <a:xfrm>
            <a:off x="6723176" y="4996412"/>
            <a:ext cx="535289" cy="535289"/>
            <a:chOff x="6580638" y="2709955"/>
            <a:chExt cx="535289" cy="535289"/>
          </a:xfrm>
          <a:effectLst/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2E2841E3-29A5-6D4D-9842-48919E0FEADC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1E92B1F-4C1F-CF4B-B511-EC7C7BA7A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935FD5F-30D0-4A4B-822B-22DC667368EE}"/>
              </a:ext>
            </a:extLst>
          </p:cNvPr>
          <p:cNvGrpSpPr/>
          <p:nvPr/>
        </p:nvGrpSpPr>
        <p:grpSpPr>
          <a:xfrm>
            <a:off x="1095698" y="4996412"/>
            <a:ext cx="535289" cy="535289"/>
            <a:chOff x="6580638" y="2709955"/>
            <a:chExt cx="535289" cy="535289"/>
          </a:xfrm>
          <a:effectLst/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B391EEA-AD91-954B-94A8-36A919A4913D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79F287D9-0B88-1943-9695-0B6114E4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369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7179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ОСОБЕННОСТИ КЛАСТЕРИЗАЦИИ ПОСТГРЕС </a:t>
            </a:r>
          </a:p>
          <a:p>
            <a:r>
              <a:rPr lang="ru-RU" sz="2400" dirty="0">
                <a:solidFill>
                  <a:srgbClr val="00B0E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В ВИРТУАЛЬНОЙ СРЕДЕ</a:t>
            </a:r>
            <a:endParaRPr lang="en-US" sz="2400" dirty="0">
              <a:solidFill>
                <a:srgbClr val="00B0EF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78C7380-6E36-BB44-9C20-053E34DF31E2}"/>
              </a:ext>
            </a:extLst>
          </p:cNvPr>
          <p:cNvGrpSpPr/>
          <p:nvPr/>
        </p:nvGrpSpPr>
        <p:grpSpPr>
          <a:xfrm>
            <a:off x="2295525" y="2063597"/>
            <a:ext cx="7600950" cy="3895725"/>
            <a:chOff x="2295525" y="2063597"/>
            <a:chExt cx="7600950" cy="389572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D85123F-7E9D-BC4F-A04F-98E3E447C373}"/>
                </a:ext>
              </a:extLst>
            </p:cNvPr>
            <p:cNvSpPr/>
            <p:nvPr/>
          </p:nvSpPr>
          <p:spPr>
            <a:xfrm>
              <a:off x="2908093" y="4317167"/>
              <a:ext cx="1948721" cy="1642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3CE99FB-526F-C245-A6C8-0CC87F84ABD4}"/>
                </a:ext>
              </a:extLst>
            </p:cNvPr>
            <p:cNvSpPr/>
            <p:nvPr/>
          </p:nvSpPr>
          <p:spPr>
            <a:xfrm>
              <a:off x="7075358" y="4317167"/>
              <a:ext cx="1948721" cy="1642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AD2AC3D-48F2-B04B-BD3E-A087779A8E12}"/>
                </a:ext>
              </a:extLst>
            </p:cNvPr>
            <p:cNvSpPr/>
            <p:nvPr/>
          </p:nvSpPr>
          <p:spPr>
            <a:xfrm>
              <a:off x="6520722" y="2128603"/>
              <a:ext cx="3372786" cy="1948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1978F237-3B6C-2A42-BBE3-CA5E7AD6451F}"/>
                </a:ext>
              </a:extLst>
            </p:cNvPr>
            <p:cNvSpPr/>
            <p:nvPr/>
          </p:nvSpPr>
          <p:spPr>
            <a:xfrm>
              <a:off x="2338466" y="2128603"/>
              <a:ext cx="3372786" cy="1948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7A1E50A-88A1-1641-9C95-62DF8CBE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5525" y="2063597"/>
              <a:ext cx="7600950" cy="3895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11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A9EA0D62-B109-AF43-96A1-C219C61FBBF5}"/>
              </a:ext>
            </a:extLst>
          </p:cNvPr>
          <p:cNvSpPr txBox="1"/>
          <p:nvPr/>
        </p:nvSpPr>
        <p:spPr>
          <a:xfrm>
            <a:off x="1026296" y="728514"/>
            <a:ext cx="7179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ОСОБЕННОСТИ КЛАСТЕРИЗАЦИИ ПОСТГРЕС </a:t>
            </a:r>
            <a:br>
              <a:rPr lang="ru-RU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B0E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В ВИРТУАЛЬНОЙ СРЕДЕ</a:t>
            </a:r>
            <a:endParaRPr lang="en-US" sz="2400" dirty="0">
              <a:solidFill>
                <a:srgbClr val="00B0EF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50DEE-9EFC-2341-8796-978C8F7AF109}"/>
              </a:ext>
            </a:extLst>
          </p:cNvPr>
          <p:cNvSpPr txBox="1"/>
          <p:nvPr/>
        </p:nvSpPr>
        <p:spPr>
          <a:xfrm>
            <a:off x="7640831" y="2248828"/>
            <a:ext cx="4345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потери данных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76006A5-34B5-674D-B885-D1E0E5701824}"/>
              </a:ext>
            </a:extLst>
          </p:cNvPr>
          <p:cNvGrpSpPr/>
          <p:nvPr/>
        </p:nvGrpSpPr>
        <p:grpSpPr>
          <a:xfrm>
            <a:off x="1106305" y="2168638"/>
            <a:ext cx="4989695" cy="2557375"/>
            <a:chOff x="2295525" y="2063597"/>
            <a:chExt cx="7600950" cy="389572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A516B43-A7D0-6745-8509-9AF3B2C06CE9}"/>
                </a:ext>
              </a:extLst>
            </p:cNvPr>
            <p:cNvSpPr/>
            <p:nvPr/>
          </p:nvSpPr>
          <p:spPr>
            <a:xfrm>
              <a:off x="2908093" y="4317167"/>
              <a:ext cx="1948721" cy="1642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67650AF-7358-1748-8F33-2BED6A65D017}"/>
                </a:ext>
              </a:extLst>
            </p:cNvPr>
            <p:cNvSpPr/>
            <p:nvPr/>
          </p:nvSpPr>
          <p:spPr>
            <a:xfrm>
              <a:off x="7075358" y="4317167"/>
              <a:ext cx="1948721" cy="1642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C191FDB-9A98-4E46-9DF5-8E85B1436D58}"/>
                </a:ext>
              </a:extLst>
            </p:cNvPr>
            <p:cNvSpPr/>
            <p:nvPr/>
          </p:nvSpPr>
          <p:spPr>
            <a:xfrm>
              <a:off x="6520722" y="2128603"/>
              <a:ext cx="3372786" cy="1948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70581F-5CA2-5947-A156-2420086D95EF}"/>
                </a:ext>
              </a:extLst>
            </p:cNvPr>
            <p:cNvSpPr/>
            <p:nvPr/>
          </p:nvSpPr>
          <p:spPr>
            <a:xfrm>
              <a:off x="2338466" y="2128603"/>
              <a:ext cx="3372786" cy="1948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C54FD92-FB44-F644-981C-0B1AAE097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5525" y="2063597"/>
              <a:ext cx="7600950" cy="3895725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3E242E0-81CF-EF4D-A78F-93C450122633}"/>
              </a:ext>
            </a:extLst>
          </p:cNvPr>
          <p:cNvGrpSpPr/>
          <p:nvPr/>
        </p:nvGrpSpPr>
        <p:grpSpPr>
          <a:xfrm>
            <a:off x="6979689" y="2146416"/>
            <a:ext cx="535289" cy="535289"/>
            <a:chOff x="6580638" y="2709955"/>
            <a:chExt cx="535289" cy="535289"/>
          </a:xfrm>
          <a:effectLst/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B2229DA-FBCA-9042-B56A-86A01B21CCCB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DIN Pro Bold" panose="020B0504020101020102" pitchFamily="34" charset="0"/>
                <a:cs typeface="DIN Pro Bold" panose="020B0504020101020102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63894ED-E80E-8C4B-9482-21CEF76A3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8EE5D3-4744-944D-A176-F8FE461036B5}"/>
              </a:ext>
            </a:extLst>
          </p:cNvPr>
          <p:cNvSpPr txBox="1"/>
          <p:nvPr/>
        </p:nvSpPr>
        <p:spPr>
          <a:xfrm>
            <a:off x="7640831" y="2870803"/>
            <a:ext cx="4345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работы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прерывания сервиса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94C55F1-15E1-4E4C-B438-5C4B49E968B0}"/>
              </a:ext>
            </a:extLst>
          </p:cNvPr>
          <p:cNvGrpSpPr/>
          <p:nvPr/>
        </p:nvGrpSpPr>
        <p:grpSpPr>
          <a:xfrm>
            <a:off x="6979689" y="2958696"/>
            <a:ext cx="535289" cy="535289"/>
            <a:chOff x="6580638" y="2709955"/>
            <a:chExt cx="535289" cy="535289"/>
          </a:xfrm>
          <a:effectLst/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9E08BE6-B07C-9B4F-BFAA-29237021B68E}"/>
                </a:ext>
              </a:extLst>
            </p:cNvPr>
            <p:cNvSpPr/>
            <p:nvPr/>
          </p:nvSpPr>
          <p:spPr>
            <a:xfrm>
              <a:off x="6580638" y="2709955"/>
              <a:ext cx="535289" cy="535289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800"/>
                </a:spcBef>
              </a:pPr>
              <a:endParaRPr lang="ru-RU" sz="2400" b="1" dirty="0">
                <a:solidFill>
                  <a:schemeClr val="bg1"/>
                </a:solidFill>
                <a:latin typeface="DIN Pro Bold" panose="020B0504020101020102" pitchFamily="34" charset="0"/>
                <a:cs typeface="DIN Pro Bold" panose="020B0504020101020102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CBAB1EF-5C45-7E43-BE1C-400A0FFA1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6491" y="2835808"/>
              <a:ext cx="283582" cy="283581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59E6CB7-5CB3-6A4A-A2CE-3D07152FABC3}"/>
              </a:ext>
            </a:extLst>
          </p:cNvPr>
          <p:cNvSpPr txBox="1"/>
          <p:nvPr/>
        </p:nvSpPr>
        <p:spPr>
          <a:xfrm>
            <a:off x="7640831" y="4264889"/>
            <a:ext cx="4345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на ручное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переключение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98FE9FC-3675-2149-B75E-CC5971C5F9F2}"/>
              </a:ext>
            </a:extLst>
          </p:cNvPr>
          <p:cNvSpPr/>
          <p:nvPr/>
        </p:nvSpPr>
        <p:spPr>
          <a:xfrm>
            <a:off x="6979689" y="4352782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endParaRPr lang="ru-RU" sz="2400" b="1" dirty="0">
              <a:solidFill>
                <a:schemeClr val="bg1"/>
              </a:solidFill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398DB3-5EEF-6F46-B61C-15638EBD5B87}"/>
              </a:ext>
            </a:extLst>
          </p:cNvPr>
          <p:cNvSpPr txBox="1"/>
          <p:nvPr/>
        </p:nvSpPr>
        <p:spPr>
          <a:xfrm>
            <a:off x="7640831" y="5225853"/>
            <a:ext cx="4345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Ручное управление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адресом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2A38C4C-5A85-FB4B-8983-BDE08873750C}"/>
              </a:ext>
            </a:extLst>
          </p:cNvPr>
          <p:cNvSpPr/>
          <p:nvPr/>
        </p:nvSpPr>
        <p:spPr>
          <a:xfrm>
            <a:off x="6979689" y="5312152"/>
            <a:ext cx="535289" cy="535289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endParaRPr lang="ru-RU" sz="2400" b="1" dirty="0">
              <a:solidFill>
                <a:schemeClr val="bg1"/>
              </a:solidFill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F2756D5-5D1E-D545-8ABB-EDF30CE662C2}"/>
              </a:ext>
            </a:extLst>
          </p:cNvPr>
          <p:cNvGrpSpPr/>
          <p:nvPr/>
        </p:nvGrpSpPr>
        <p:grpSpPr>
          <a:xfrm>
            <a:off x="7120765" y="4493858"/>
            <a:ext cx="253137" cy="253137"/>
            <a:chOff x="6857781" y="3130145"/>
            <a:chExt cx="253137" cy="253137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6670AAAD-0099-4642-8987-034817E86649}"/>
                </a:ext>
              </a:extLst>
            </p:cNvPr>
            <p:cNvSpPr/>
            <p:nvPr/>
          </p:nvSpPr>
          <p:spPr>
            <a:xfrm rot="18900000">
              <a:off x="6958007" y="3130145"/>
              <a:ext cx="52686" cy="253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2914ED0-F261-EF40-8CA7-323EE923A2F8}"/>
                </a:ext>
              </a:extLst>
            </p:cNvPr>
            <p:cNvSpPr/>
            <p:nvPr/>
          </p:nvSpPr>
          <p:spPr>
            <a:xfrm rot="2700000">
              <a:off x="6958007" y="3130145"/>
              <a:ext cx="52686" cy="253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3FED137-23CD-3343-93C7-BC4B5C95C195}"/>
              </a:ext>
            </a:extLst>
          </p:cNvPr>
          <p:cNvGrpSpPr/>
          <p:nvPr/>
        </p:nvGrpSpPr>
        <p:grpSpPr>
          <a:xfrm>
            <a:off x="7120765" y="5453228"/>
            <a:ext cx="253137" cy="253137"/>
            <a:chOff x="6857781" y="3130145"/>
            <a:chExt cx="253137" cy="253137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EEA5120-DF2C-824A-9123-EE586B29A02E}"/>
                </a:ext>
              </a:extLst>
            </p:cNvPr>
            <p:cNvSpPr/>
            <p:nvPr/>
          </p:nvSpPr>
          <p:spPr>
            <a:xfrm rot="18900000">
              <a:off x="6958007" y="3130145"/>
              <a:ext cx="52686" cy="253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2BBEEA8C-409D-3249-9A50-8C1B4760956A}"/>
                </a:ext>
              </a:extLst>
            </p:cNvPr>
            <p:cNvSpPr/>
            <p:nvPr/>
          </p:nvSpPr>
          <p:spPr>
            <a:xfrm rot="2700000">
              <a:off x="6958007" y="3130145"/>
              <a:ext cx="52686" cy="253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90771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8996</Words>
  <Application>Microsoft Macintosh PowerPoint</Application>
  <PresentationFormat>Широкоэкранный</PresentationFormat>
  <Paragraphs>469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DIN Pro Bold</vt:lpstr>
      <vt:lpstr>Helvetica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Алена Губанова</dc:creator>
  <cp:keywords/>
  <dc:description/>
  <cp:lastModifiedBy>Алена Губанова</cp:lastModifiedBy>
  <cp:revision>211</cp:revision>
  <dcterms:created xsi:type="dcterms:W3CDTF">2021-09-30T09:52:08Z</dcterms:created>
  <dcterms:modified xsi:type="dcterms:W3CDTF">2021-10-21T21:51:27Z</dcterms:modified>
  <cp:category/>
</cp:coreProperties>
</file>